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49"/>
  </p:notesMasterIdLst>
  <p:handoutMasterIdLst>
    <p:handoutMasterId r:id="rId50"/>
  </p:handoutMasterIdLst>
  <p:sldIdLst>
    <p:sldId id="256" r:id="rId2"/>
    <p:sldId id="401" r:id="rId3"/>
    <p:sldId id="488" r:id="rId4"/>
    <p:sldId id="489" r:id="rId5"/>
    <p:sldId id="403" r:id="rId6"/>
    <p:sldId id="510" r:id="rId7"/>
    <p:sldId id="516" r:id="rId8"/>
    <p:sldId id="517" r:id="rId9"/>
    <p:sldId id="395" r:id="rId10"/>
    <p:sldId id="491" r:id="rId11"/>
    <p:sldId id="492" r:id="rId12"/>
    <p:sldId id="493" r:id="rId13"/>
    <p:sldId id="291" r:id="rId14"/>
    <p:sldId id="464" r:id="rId15"/>
    <p:sldId id="465" r:id="rId16"/>
    <p:sldId id="466" r:id="rId17"/>
    <p:sldId id="486" r:id="rId18"/>
    <p:sldId id="406" r:id="rId19"/>
    <p:sldId id="476" r:id="rId20"/>
    <p:sldId id="525" r:id="rId21"/>
    <p:sldId id="484" r:id="rId22"/>
    <p:sldId id="519" r:id="rId23"/>
    <p:sldId id="313" r:id="rId24"/>
    <p:sldId id="446" r:id="rId25"/>
    <p:sldId id="447" r:id="rId26"/>
    <p:sldId id="468" r:id="rId27"/>
    <p:sldId id="472" r:id="rId28"/>
    <p:sldId id="470" r:id="rId29"/>
    <p:sldId id="521" r:id="rId30"/>
    <p:sldId id="410" r:id="rId31"/>
    <p:sldId id="409" r:id="rId32"/>
    <p:sldId id="445" r:id="rId33"/>
    <p:sldId id="449" r:id="rId34"/>
    <p:sldId id="471" r:id="rId35"/>
    <p:sldId id="474" r:id="rId36"/>
    <p:sldId id="450" r:id="rId37"/>
    <p:sldId id="469" r:id="rId38"/>
    <p:sldId id="408" r:id="rId39"/>
    <p:sldId id="463" r:id="rId40"/>
    <p:sldId id="473" r:id="rId41"/>
    <p:sldId id="522" r:id="rId42"/>
    <p:sldId id="526" r:id="rId43"/>
    <p:sldId id="444" r:id="rId44"/>
    <p:sldId id="523" r:id="rId45"/>
    <p:sldId id="467" r:id="rId46"/>
    <p:sldId id="475" r:id="rId47"/>
    <p:sldId id="518" r:id="rId48"/>
  </p:sldIdLst>
  <p:sldSz cx="9144000" cy="6858000" type="screen4x3"/>
  <p:notesSz cx="6858000" cy="9296400"/>
  <p:defaultTextStyle>
    <a:defPPr>
      <a:defRPr lang="en-US"/>
    </a:defPPr>
    <a:lvl1pPr algn="l" rtl="0" eaLnBrk="0" fontAlgn="base" hangingPunct="0">
      <a:spcBef>
        <a:spcPct val="0"/>
      </a:spcBef>
      <a:spcAft>
        <a:spcPct val="0"/>
      </a:spcAft>
      <a:defRPr sz="2800" kern="1200">
        <a:solidFill>
          <a:schemeClr val="tx1"/>
        </a:solidFill>
        <a:latin typeface="Times" charset="0"/>
        <a:ea typeface="ＭＳ Ｐゴシック" charset="-128"/>
        <a:cs typeface="ＭＳ Ｐゴシック" charset="-128"/>
      </a:defRPr>
    </a:lvl1pPr>
    <a:lvl2pPr marL="457200" algn="l" rtl="0" eaLnBrk="0" fontAlgn="base" hangingPunct="0">
      <a:spcBef>
        <a:spcPct val="0"/>
      </a:spcBef>
      <a:spcAft>
        <a:spcPct val="0"/>
      </a:spcAft>
      <a:defRPr sz="2800" kern="1200">
        <a:solidFill>
          <a:schemeClr val="tx1"/>
        </a:solidFill>
        <a:latin typeface="Times" charset="0"/>
        <a:ea typeface="ＭＳ Ｐゴシック" charset="-128"/>
        <a:cs typeface="ＭＳ Ｐゴシック" charset="-128"/>
      </a:defRPr>
    </a:lvl2pPr>
    <a:lvl3pPr marL="914400" algn="l" rtl="0" eaLnBrk="0" fontAlgn="base" hangingPunct="0">
      <a:spcBef>
        <a:spcPct val="0"/>
      </a:spcBef>
      <a:spcAft>
        <a:spcPct val="0"/>
      </a:spcAft>
      <a:defRPr sz="2800" kern="1200">
        <a:solidFill>
          <a:schemeClr val="tx1"/>
        </a:solidFill>
        <a:latin typeface="Times" charset="0"/>
        <a:ea typeface="ＭＳ Ｐゴシック" charset="-128"/>
        <a:cs typeface="ＭＳ Ｐゴシック" charset="-128"/>
      </a:defRPr>
    </a:lvl3pPr>
    <a:lvl4pPr marL="1371600" algn="l" rtl="0" eaLnBrk="0" fontAlgn="base" hangingPunct="0">
      <a:spcBef>
        <a:spcPct val="0"/>
      </a:spcBef>
      <a:spcAft>
        <a:spcPct val="0"/>
      </a:spcAft>
      <a:defRPr sz="2800" kern="1200">
        <a:solidFill>
          <a:schemeClr val="tx1"/>
        </a:solidFill>
        <a:latin typeface="Times" charset="0"/>
        <a:ea typeface="ＭＳ Ｐゴシック" charset="-128"/>
        <a:cs typeface="ＭＳ Ｐゴシック" charset="-128"/>
      </a:defRPr>
    </a:lvl4pPr>
    <a:lvl5pPr marL="1828800" algn="l" rtl="0" eaLnBrk="0" fontAlgn="base" hangingPunct="0">
      <a:spcBef>
        <a:spcPct val="0"/>
      </a:spcBef>
      <a:spcAft>
        <a:spcPct val="0"/>
      </a:spcAft>
      <a:defRPr sz="28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8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8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8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8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browse/>
    <p:sldAll/>
    <p:penClr>
      <a:srgbClr val="FF0000"/>
    </p:penClr>
  </p:showPr>
  <p:clrMru>
    <a:srgbClr val="004C73"/>
    <a:srgbClr val="8000FF"/>
    <a:srgbClr val="FF00FF"/>
    <a:srgbClr val="0000FF"/>
    <a:srgbClr val="FF0000"/>
    <a:srgbClr val="4D4D4D"/>
    <a:srgbClr val="011D75"/>
    <a:srgbClr val="1787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4596" autoAdjust="0"/>
    <p:restoredTop sz="86404" autoAdjust="0"/>
  </p:normalViewPr>
  <p:slideViewPr>
    <p:cSldViewPr>
      <p:cViewPr>
        <p:scale>
          <a:sx n="100" d="100"/>
          <a:sy n="100" d="100"/>
        </p:scale>
        <p:origin x="-1224" y="-296"/>
      </p:cViewPr>
      <p:guideLst>
        <p:guide orient="horz" pos="2160"/>
        <p:guide pos="2880"/>
      </p:guideLst>
    </p:cSldViewPr>
  </p:slideViewPr>
  <p:outlineViewPr>
    <p:cViewPr>
      <p:scale>
        <a:sx n="33" d="100"/>
        <a:sy n="33" d="100"/>
      </p:scale>
      <p:origin x="0" y="13040"/>
    </p:cViewPr>
  </p:outlineViewPr>
  <p:notesTextViewPr>
    <p:cViewPr>
      <p:scale>
        <a:sx n="100" d="100"/>
        <a:sy n="100" d="100"/>
      </p:scale>
      <p:origin x="0" y="0"/>
    </p:cViewPr>
  </p:notesTextViewPr>
  <p:sorterViewPr>
    <p:cViewPr>
      <p:scale>
        <a:sx n="100" d="100"/>
        <a:sy n="100" d="100"/>
      </p:scale>
      <p:origin x="0" y="8464"/>
    </p:cViewPr>
  </p:sorterViewPr>
  <p:notesViewPr>
    <p:cSldViewPr>
      <p:cViewPr varScale="1">
        <p:scale>
          <a:sx n="82" d="100"/>
          <a:sy n="82" d="100"/>
        </p:scale>
        <p:origin x="-2016" y="-7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2400" y="153988"/>
            <a:ext cx="2819400" cy="3111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atin typeface="Arial" pitchFamily="-112"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886200" y="153988"/>
            <a:ext cx="2819400" cy="3111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000">
                <a:latin typeface="Arial" pitchFamily="-112"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atin typeface="Times" pitchFamily="-112"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atin typeface="Times" pitchFamily="-112" charset="0"/>
                <a:ea typeface="ＭＳ Ｐゴシック" pitchFamily="-112" charset="-128"/>
                <a:cs typeface="ＭＳ Ｐゴシック" pitchFamily="-112" charset="-128"/>
              </a:defRPr>
            </a:lvl1pPr>
          </a:lstStyle>
          <a:p>
            <a:pPr>
              <a:defRPr/>
            </a:pPr>
            <a:fld id="{579E39CB-203D-8447-A4B4-342569C39EA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atin typeface="Arial" pitchFamily="-112" charset="0"/>
                <a:ea typeface="+mn-ea"/>
                <a:cs typeface="+mn-cs"/>
              </a:defRPr>
            </a:lvl1pPr>
          </a:lstStyle>
          <a:p>
            <a:pPr>
              <a:defRPr/>
            </a:pPr>
            <a:endParaRPr lang="en-US"/>
          </a:p>
        </p:txBody>
      </p:sp>
      <p:sp>
        <p:nvSpPr>
          <p:cNvPr id="5123" name="Rectangle 1027"/>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atin typeface="Times" pitchFamily="-112" charset="0"/>
                <a:ea typeface="+mn-ea"/>
                <a:cs typeface="+mn-cs"/>
              </a:defRPr>
            </a:lvl1pPr>
          </a:lstStyle>
          <a:p>
            <a:pPr>
              <a:defRPr/>
            </a:pPr>
            <a:endParaRPr lang="en-US"/>
          </a:p>
        </p:txBody>
      </p:sp>
      <p:sp>
        <p:nvSpPr>
          <p:cNvPr id="14340" name="Rectangle 1028"/>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p:spPr>
      </p:sp>
      <p:sp>
        <p:nvSpPr>
          <p:cNvPr id="5126" name="Rectangle 1030"/>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atin typeface="Times" pitchFamily="-112" charset="0"/>
                <a:ea typeface="+mn-ea"/>
                <a:cs typeface="+mn-cs"/>
              </a:defRPr>
            </a:lvl1pPr>
          </a:lstStyle>
          <a:p>
            <a:pPr>
              <a:defRPr/>
            </a:pPr>
            <a:endParaRPr lang="en-US"/>
          </a:p>
        </p:txBody>
      </p:sp>
      <p:sp>
        <p:nvSpPr>
          <p:cNvPr id="5127" name="Rectangle 1031"/>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atin typeface="Times" pitchFamily="-112" charset="0"/>
                <a:ea typeface="ＭＳ Ｐゴシック" pitchFamily="-112" charset="-128"/>
                <a:cs typeface="ＭＳ Ｐゴシック" pitchFamily="-112" charset="-128"/>
              </a:defRPr>
            </a:lvl1pPr>
          </a:lstStyle>
          <a:p>
            <a:pPr>
              <a:defRPr/>
            </a:pPr>
            <a:fld id="{36A7D258-57AB-B44A-818D-493E9E3A842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1031"/>
          <p:cNvSpPr>
            <a:spLocks noGrp="1" noChangeArrowheads="1"/>
          </p:cNvSpPr>
          <p:nvPr>
            <p:ph type="sldNum" sz="quarter" idx="5"/>
          </p:nvPr>
        </p:nvSpPr>
        <p:spPr>
          <a:noFill/>
        </p:spPr>
        <p:txBody>
          <a:bodyPr/>
          <a:lstStyle/>
          <a:p>
            <a:fld id="{F8C395C6-67BA-9644-BCAB-08BC6F88F9DA}" type="slidenum">
              <a:rPr lang="en-US">
                <a:latin typeface="Times" charset="0"/>
                <a:ea typeface="ＭＳ Ｐゴシック" charset="-128"/>
                <a:cs typeface="ＭＳ Ｐゴシック" charset="-128"/>
              </a:rPr>
              <a:pPr/>
              <a:t>1</a:t>
            </a:fld>
            <a:endParaRPr lang="en-US">
              <a:latin typeface="Times" charset="0"/>
              <a:ea typeface="ＭＳ Ｐゴシック" charset="-128"/>
              <a:cs typeface="ＭＳ Ｐゴシック"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031"/>
          <p:cNvSpPr>
            <a:spLocks noGrp="1" noChangeArrowheads="1"/>
          </p:cNvSpPr>
          <p:nvPr>
            <p:ph type="sldNum" sz="quarter" idx="5"/>
          </p:nvPr>
        </p:nvSpPr>
        <p:spPr>
          <a:noFill/>
        </p:spPr>
        <p:txBody>
          <a:bodyPr/>
          <a:lstStyle/>
          <a:p>
            <a:fld id="{B640715C-7829-0443-83ED-7DA7DB49DB37}" type="slidenum">
              <a:rPr lang="en-US">
                <a:latin typeface="Times" charset="0"/>
                <a:ea typeface="ＭＳ Ｐゴシック" charset="-128"/>
                <a:cs typeface="ＭＳ Ｐゴシック" charset="-128"/>
              </a:rPr>
              <a:pPr/>
              <a:t>13</a:t>
            </a:fld>
            <a:endParaRPr lang="en-US">
              <a:latin typeface="Times" charset="0"/>
              <a:ea typeface="ＭＳ Ｐゴシック" charset="-128"/>
              <a:cs typeface="ＭＳ Ｐゴシック"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A9946186-08B9-CE42-9CFA-0A5D3DB77F6F}" type="slidenum">
              <a:rPr lang="en-US">
                <a:latin typeface="Times" charset="0"/>
                <a:ea typeface="ＭＳ Ｐゴシック" charset="-128"/>
                <a:cs typeface="ＭＳ Ｐゴシック" charset="-128"/>
              </a:rPr>
              <a:pPr/>
              <a:t>18</a:t>
            </a:fld>
            <a:endParaRPr lang="en-US">
              <a:latin typeface="Times"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xfrm>
            <a:off x="1104900" y="696913"/>
            <a:ext cx="4648200" cy="3486150"/>
          </a:xfrm>
          <a:ln/>
        </p:spPr>
      </p:sp>
      <p:sp>
        <p:nvSpPr>
          <p:cNvPr id="53252"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a:noFill/>
        </p:spPr>
        <p:txBody>
          <a:bodyPr/>
          <a:lstStyle/>
          <a:p>
            <a:fld id="{B4615DAF-6993-F24B-90B6-B6A345D01B58}" type="slidenum">
              <a:rPr lang="en-US">
                <a:latin typeface="Times" charset="0"/>
                <a:ea typeface="ＭＳ Ｐゴシック" charset="-128"/>
                <a:cs typeface="ＭＳ Ｐゴシック" charset="-128"/>
              </a:rPr>
              <a:pPr/>
              <a:t>22</a:t>
            </a:fld>
            <a:endParaRPr lang="en-US">
              <a:latin typeface="Times" charset="0"/>
              <a:ea typeface="ＭＳ Ｐゴシック" charset="-128"/>
              <a:cs typeface="ＭＳ Ｐゴシック"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7C855701-D7D0-1F45-A50D-A68D4DEBB87E}" type="slidenum">
              <a:rPr lang="en-US">
                <a:latin typeface="Times" charset="0"/>
                <a:ea typeface="ＭＳ Ｐゴシック" charset="-128"/>
                <a:cs typeface="ＭＳ Ｐゴシック" charset="-128"/>
              </a:rPr>
              <a:pPr/>
              <a:t>23</a:t>
            </a:fld>
            <a:endParaRPr lang="en-US">
              <a:latin typeface="Times" charset="0"/>
              <a:ea typeface="ＭＳ Ｐゴシック" charset="-128"/>
              <a:cs typeface="ＭＳ Ｐゴシック" charset="-128"/>
            </a:endParaRPr>
          </a:p>
        </p:txBody>
      </p:sp>
      <p:sp>
        <p:nvSpPr>
          <p:cNvPr id="73731" name="Rectangle 2"/>
          <p:cNvSpPr>
            <a:spLocks noGrp="1" noRot="1" noChangeAspect="1" noChangeArrowheads="1" noTextEdit="1"/>
          </p:cNvSpPr>
          <p:nvPr>
            <p:ph type="sldImg"/>
          </p:nvPr>
        </p:nvSpPr>
        <p:spPr>
          <a:xfrm>
            <a:off x="1104900" y="696913"/>
            <a:ext cx="4648200" cy="3486150"/>
          </a:xfrm>
          <a:ln/>
        </p:spPr>
      </p:sp>
      <p:sp>
        <p:nvSpPr>
          <p:cNvPr id="73732"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F635210A-99EA-A847-B3DC-8380E208E96F}" type="slidenum">
              <a:rPr lang="en-US">
                <a:latin typeface="Times" charset="0"/>
                <a:ea typeface="ＭＳ Ｐゴシック" charset="-128"/>
                <a:cs typeface="ＭＳ Ｐゴシック" charset="-128"/>
              </a:rPr>
              <a:pPr/>
              <a:t>24</a:t>
            </a:fld>
            <a:endParaRPr lang="en-US">
              <a:latin typeface="Times" charset="0"/>
              <a:ea typeface="ＭＳ Ｐゴシック" charset="-128"/>
              <a:cs typeface="ＭＳ Ｐゴシック" charset="-128"/>
            </a:endParaRPr>
          </a:p>
        </p:txBody>
      </p:sp>
      <p:sp>
        <p:nvSpPr>
          <p:cNvPr id="81923" name="Rectangle 2"/>
          <p:cNvSpPr>
            <a:spLocks noGrp="1" noRot="1" noChangeAspect="1" noChangeArrowheads="1" noTextEdit="1"/>
          </p:cNvSpPr>
          <p:nvPr>
            <p:ph type="sldImg"/>
          </p:nvPr>
        </p:nvSpPr>
        <p:spPr>
          <a:xfrm>
            <a:off x="1104900" y="696913"/>
            <a:ext cx="4648200" cy="3486150"/>
          </a:xfrm>
          <a:ln/>
        </p:spPr>
      </p:sp>
      <p:sp>
        <p:nvSpPr>
          <p:cNvPr id="81924"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72576627-111D-E34A-BBAE-5C305BAF2CAF}" type="slidenum">
              <a:rPr lang="en-US">
                <a:latin typeface="Times" charset="0"/>
                <a:ea typeface="ＭＳ Ｐゴシック" charset="-128"/>
                <a:cs typeface="ＭＳ Ｐゴシック" charset="-128"/>
              </a:rPr>
              <a:pPr/>
              <a:t>25</a:t>
            </a:fld>
            <a:endParaRPr lang="en-US">
              <a:latin typeface="Times" charset="0"/>
              <a:ea typeface="ＭＳ Ｐゴシック" charset="-128"/>
              <a:cs typeface="ＭＳ Ｐゴシック" charset="-128"/>
            </a:endParaRPr>
          </a:p>
        </p:txBody>
      </p:sp>
      <p:sp>
        <p:nvSpPr>
          <p:cNvPr id="83971" name="Rectangle 2"/>
          <p:cNvSpPr>
            <a:spLocks noGrp="1" noRot="1" noChangeAspect="1" noChangeArrowheads="1" noTextEdit="1"/>
          </p:cNvSpPr>
          <p:nvPr>
            <p:ph type="sldImg"/>
          </p:nvPr>
        </p:nvSpPr>
        <p:spPr>
          <a:xfrm>
            <a:off x="1104900" y="696913"/>
            <a:ext cx="4648200" cy="3486150"/>
          </a:xfrm>
          <a:ln/>
        </p:spPr>
      </p:sp>
      <p:sp>
        <p:nvSpPr>
          <p:cNvPr id="83972"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96D15CE-AE45-5A40-9CA3-71D70C8EC232}" type="slidenum">
              <a:rPr lang="en-US">
                <a:latin typeface="Times" charset="0"/>
                <a:ea typeface="ＭＳ Ｐゴシック" charset="-128"/>
                <a:cs typeface="ＭＳ Ｐゴシック" charset="-128"/>
              </a:rPr>
              <a:pPr/>
              <a:t>30</a:t>
            </a:fld>
            <a:endParaRPr lang="en-US">
              <a:latin typeface="Times" charset="0"/>
              <a:ea typeface="ＭＳ Ｐゴシック" charset="-128"/>
              <a:cs typeface="ＭＳ Ｐゴシック"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pPr eaLnBrk="1" hangingPunct="1"/>
            <a:r>
              <a:rPr lang="en-US" smtClean="0">
                <a:latin typeface="Arial" charset="0"/>
                <a:ea typeface="Arial" charset="0"/>
                <a:cs typeface="Arial" charset="0"/>
              </a:rPr>
              <a:t>Each color represents a different skill category. Initially, two different critical paths.  Resource leveling of traditional plan would create float in each of the two critical paths. What should be now identified as the Critical Path?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7EBD960-3266-2D45-9573-076DE0FAB3DA}" type="slidenum">
              <a:rPr lang="en-US">
                <a:latin typeface="Times" charset="0"/>
                <a:ea typeface="ＭＳ Ｐゴシック" charset="-128"/>
                <a:cs typeface="ＭＳ Ｐゴシック" charset="-128"/>
              </a:rPr>
              <a:pPr/>
              <a:t>31</a:t>
            </a:fld>
            <a:endParaRPr lang="en-US">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pPr eaLnBrk="1" hangingPunct="1"/>
            <a:r>
              <a:rPr lang="en-US" smtClean="0">
                <a:latin typeface="Arial" charset="0"/>
                <a:ea typeface="Arial" charset="0"/>
                <a:cs typeface="Arial" charset="0"/>
              </a:rPr>
              <a:t>Each color represents a different skill category. Initially, two different critical paths.  Resource leveling of traditional plan would create float in each of the two critical paths. What should be now identified as the Critical Path?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CD86CBD9-8D06-EB46-9A9B-42BC463A0C5B}" type="slidenum">
              <a:rPr lang="en-US">
                <a:latin typeface="Times" charset="0"/>
                <a:ea typeface="ＭＳ Ｐゴシック" charset="-128"/>
                <a:cs typeface="ＭＳ Ｐゴシック" charset="-128"/>
              </a:rPr>
              <a:pPr/>
              <a:t>32</a:t>
            </a:fld>
            <a:endParaRPr lang="en-US">
              <a:latin typeface="Times" charset="0"/>
              <a:ea typeface="ＭＳ Ｐゴシック" charset="-128"/>
              <a:cs typeface="ＭＳ Ｐゴシック" charset="-128"/>
            </a:endParaRPr>
          </a:p>
        </p:txBody>
      </p:sp>
      <p:sp>
        <p:nvSpPr>
          <p:cNvPr id="79875" name="Rectangle 2"/>
          <p:cNvSpPr>
            <a:spLocks noGrp="1" noRot="1" noChangeAspect="1" noChangeArrowheads="1" noTextEdit="1"/>
          </p:cNvSpPr>
          <p:nvPr>
            <p:ph type="sldImg"/>
          </p:nvPr>
        </p:nvSpPr>
        <p:spPr>
          <a:xfrm>
            <a:off x="1104900" y="696913"/>
            <a:ext cx="4648200" cy="3486150"/>
          </a:xfrm>
          <a:ln/>
        </p:spPr>
      </p:sp>
      <p:sp>
        <p:nvSpPr>
          <p:cNvPr id="79876"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C75B89C5-0A0A-5C40-81E2-3A2D2DBCB8BA}" type="slidenum">
              <a:rPr lang="en-US">
                <a:latin typeface="Times" charset="0"/>
                <a:ea typeface="ＭＳ Ｐゴシック" charset="-128"/>
                <a:cs typeface="ＭＳ Ｐゴシック" charset="-128"/>
              </a:rPr>
              <a:pPr/>
              <a:t>33</a:t>
            </a:fld>
            <a:endParaRPr lang="en-US">
              <a:latin typeface="Times" charset="0"/>
              <a:ea typeface="ＭＳ Ｐゴシック" charset="-128"/>
              <a:cs typeface="ＭＳ Ｐゴシック" charset="-128"/>
            </a:endParaRPr>
          </a:p>
        </p:txBody>
      </p:sp>
      <p:sp>
        <p:nvSpPr>
          <p:cNvPr id="86019" name="Rectangle 2"/>
          <p:cNvSpPr>
            <a:spLocks noGrp="1" noRot="1" noChangeAspect="1" noChangeArrowheads="1" noTextEdit="1"/>
          </p:cNvSpPr>
          <p:nvPr>
            <p:ph type="sldImg"/>
          </p:nvPr>
        </p:nvSpPr>
        <p:spPr>
          <a:xfrm>
            <a:off x="1104900" y="696913"/>
            <a:ext cx="4648200" cy="3486150"/>
          </a:xfrm>
          <a:ln/>
        </p:spPr>
      </p:sp>
      <p:sp>
        <p:nvSpPr>
          <p:cNvPr id="86020"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1031"/>
          <p:cNvSpPr>
            <a:spLocks noGrp="1" noChangeArrowheads="1"/>
          </p:cNvSpPr>
          <p:nvPr>
            <p:ph type="sldNum" sz="quarter" idx="5"/>
          </p:nvPr>
        </p:nvSpPr>
        <p:spPr>
          <a:noFill/>
        </p:spPr>
        <p:txBody>
          <a:bodyPr/>
          <a:lstStyle/>
          <a:p>
            <a:fld id="{9C8C9B26-04BC-8B4C-A5EC-458F65B8B3A0}" type="slidenum">
              <a:rPr lang="en-US">
                <a:latin typeface="Times" charset="0"/>
                <a:ea typeface="ＭＳ Ｐゴシック" charset="-128"/>
                <a:cs typeface="ＭＳ Ｐゴシック" charset="-128"/>
              </a:rPr>
              <a:pPr/>
              <a:t>2</a:t>
            </a:fld>
            <a:endParaRPr lang="en-US">
              <a:latin typeface="Times" charset="0"/>
              <a:ea typeface="ＭＳ Ｐゴシック" charset="-128"/>
              <a:cs typeface="ＭＳ Ｐゴシック"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70C3648E-8955-8D4B-9FE5-EEB611C4F2E2}" type="slidenum">
              <a:rPr lang="en-US">
                <a:latin typeface="Times" charset="0"/>
                <a:ea typeface="ＭＳ Ｐゴシック" charset="-128"/>
                <a:cs typeface="ＭＳ Ｐゴシック" charset="-128"/>
              </a:rPr>
              <a:pPr/>
              <a:t>36</a:t>
            </a:fld>
            <a:endParaRPr lang="en-US">
              <a:latin typeface="Times" charset="0"/>
              <a:ea typeface="ＭＳ Ｐゴシック" charset="-128"/>
              <a:cs typeface="ＭＳ Ｐゴシック" charset="-128"/>
            </a:endParaRPr>
          </a:p>
        </p:txBody>
      </p:sp>
      <p:sp>
        <p:nvSpPr>
          <p:cNvPr id="88067" name="Rectangle 2"/>
          <p:cNvSpPr>
            <a:spLocks noGrp="1" noRot="1" noChangeAspect="1" noChangeArrowheads="1" noTextEdit="1"/>
          </p:cNvSpPr>
          <p:nvPr>
            <p:ph type="sldImg"/>
          </p:nvPr>
        </p:nvSpPr>
        <p:spPr>
          <a:xfrm>
            <a:off x="1104900" y="696913"/>
            <a:ext cx="4648200" cy="3486150"/>
          </a:xfrm>
          <a:ln/>
        </p:spPr>
      </p:sp>
      <p:sp>
        <p:nvSpPr>
          <p:cNvPr id="88068"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r>
              <a:rPr lang="en-US" sz="1200" b="1" kern="1200" dirty="0" smtClean="0">
                <a:solidFill>
                  <a:schemeClr val="tx1"/>
                </a:solidFill>
                <a:latin typeface="Times" pitchFamily="-112" charset="0"/>
                <a:ea typeface="ＭＳ Ｐゴシック" pitchFamily="-112" charset="-128"/>
                <a:cs typeface="ＭＳ Ｐゴシック" pitchFamily="-112" charset="-128"/>
              </a:rPr>
              <a:t>Spatial resource plots</a:t>
            </a:r>
          </a:p>
          <a:p>
            <a:r>
              <a:rPr lang="en-US" sz="1200" kern="1200" dirty="0" smtClean="0">
                <a:solidFill>
                  <a:schemeClr val="tx1"/>
                </a:solidFill>
                <a:latin typeface="Times" pitchFamily="-112" charset="0"/>
                <a:ea typeface="ＭＳ Ｐゴシック" pitchFamily="-112" charset="-128"/>
                <a:cs typeface="ＭＳ Ｐゴシック" pitchFamily="-112" charset="-128"/>
              </a:rPr>
              <a:t>show how the resources in your model are utilized over time.  The spatial plot display is most useful for visualizing the utilization of unitary resources, i.e. resources that are either in use or not in use (like a milling machine) as opposed to resources that can be used partially (like a group of workers).</a:t>
            </a:r>
          </a:p>
          <a:p>
            <a:pPr eaLnBrk="1" hangingPunct="1"/>
            <a:endParaRPr lang="en-US" dirty="0">
              <a:latin typeface="Times"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1031"/>
          <p:cNvSpPr>
            <a:spLocks noGrp="1" noChangeArrowheads="1"/>
          </p:cNvSpPr>
          <p:nvPr>
            <p:ph type="sldNum" sz="quarter" idx="5"/>
          </p:nvPr>
        </p:nvSpPr>
        <p:spPr>
          <a:noFill/>
        </p:spPr>
        <p:txBody>
          <a:bodyPr/>
          <a:lstStyle/>
          <a:p>
            <a:fld id="{2697B4A9-67FC-6249-BB39-E1C4272D5B5A}" type="slidenum">
              <a:rPr lang="en-US">
                <a:latin typeface="Times" charset="0"/>
                <a:ea typeface="ＭＳ Ｐゴシック" charset="-128"/>
                <a:cs typeface="ＭＳ Ｐゴシック" charset="-128"/>
              </a:rPr>
              <a:pPr/>
              <a:t>37</a:t>
            </a:fld>
            <a:endParaRPr lang="en-US">
              <a:latin typeface="Times" charset="0"/>
              <a:ea typeface="ＭＳ Ｐゴシック" charset="-128"/>
              <a:cs typeface="ＭＳ Ｐゴシック" charset="-128"/>
            </a:endParaRPr>
          </a:p>
        </p:txBody>
      </p:sp>
      <p:sp>
        <p:nvSpPr>
          <p:cNvPr id="95235" name="Rectangle 2"/>
          <p:cNvSpPr>
            <a:spLocks noGrp="1" noRot="1" noChangeAspect="1" noChangeArrowheads="1" noTextEdit="1"/>
          </p:cNvSpPr>
          <p:nvPr>
            <p:ph type="sldImg"/>
          </p:nvPr>
        </p:nvSpPr>
        <p:spPr>
          <a:xfrm>
            <a:off x="1104900" y="696913"/>
            <a:ext cx="4648200" cy="3486150"/>
          </a:xfrm>
          <a:ln/>
        </p:spPr>
      </p:sp>
      <p:sp>
        <p:nvSpPr>
          <p:cNvPr id="95236"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E72B41C3-B046-1144-A5AE-2709951E222D}" type="slidenum">
              <a:rPr lang="en-US">
                <a:latin typeface="Times" charset="0"/>
                <a:ea typeface="ＭＳ Ｐゴシック" charset="-128"/>
                <a:cs typeface="ＭＳ Ｐゴシック" charset="-128"/>
              </a:rPr>
              <a:pPr/>
              <a:t>38</a:t>
            </a:fld>
            <a:endParaRPr lang="en-US">
              <a:latin typeface="Times" charset="0"/>
              <a:ea typeface="ＭＳ Ｐゴシック" charset="-128"/>
              <a:cs typeface="ＭＳ Ｐゴシック" charset="-128"/>
            </a:endParaRPr>
          </a:p>
        </p:txBody>
      </p:sp>
      <p:sp>
        <p:nvSpPr>
          <p:cNvPr id="65539" name="Rectangle 2"/>
          <p:cNvSpPr>
            <a:spLocks noGrp="1" noRot="1" noChangeAspect="1" noChangeArrowheads="1" noTextEdit="1"/>
          </p:cNvSpPr>
          <p:nvPr>
            <p:ph type="sldImg"/>
          </p:nvPr>
        </p:nvSpPr>
        <p:spPr>
          <a:xfrm>
            <a:off x="1104900" y="696913"/>
            <a:ext cx="4648200" cy="3486150"/>
          </a:xfrm>
          <a:ln/>
        </p:spPr>
      </p:sp>
      <p:sp>
        <p:nvSpPr>
          <p:cNvPr id="65540"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D84644FD-4A30-A34C-8C9F-37D457E08594}" type="slidenum">
              <a:rPr lang="en-US">
                <a:latin typeface="Times" charset="0"/>
                <a:ea typeface="ＭＳ Ｐゴシック" charset="-128"/>
                <a:cs typeface="ＭＳ Ｐゴシック" charset="-128"/>
              </a:rPr>
              <a:pPr/>
              <a:t>39</a:t>
            </a:fld>
            <a:endParaRPr lang="en-US">
              <a:latin typeface="Times" charset="0"/>
              <a:ea typeface="ＭＳ Ｐゴシック" charset="-128"/>
              <a:cs typeface="ＭＳ Ｐゴシック" charset="-128"/>
            </a:endParaRPr>
          </a:p>
        </p:txBody>
      </p:sp>
      <p:sp>
        <p:nvSpPr>
          <p:cNvPr id="90115" name="Rectangle 2"/>
          <p:cNvSpPr>
            <a:spLocks noGrp="1" noRot="1" noChangeAspect="1" noChangeArrowheads="1" noTextEdit="1"/>
          </p:cNvSpPr>
          <p:nvPr>
            <p:ph type="sldImg"/>
          </p:nvPr>
        </p:nvSpPr>
        <p:spPr>
          <a:xfrm>
            <a:off x="1104900" y="696913"/>
            <a:ext cx="4648200" cy="3486150"/>
          </a:xfrm>
          <a:ln/>
        </p:spPr>
      </p:sp>
      <p:sp>
        <p:nvSpPr>
          <p:cNvPr id="90116"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26EEE6FC-59F9-2B47-ACFB-EB21D245C0E6}" type="slidenum">
              <a:rPr lang="en-US">
                <a:latin typeface="Times" charset="0"/>
                <a:ea typeface="ＭＳ Ｐゴシック" charset="-128"/>
                <a:cs typeface="ＭＳ Ｐゴシック" charset="-128"/>
              </a:rPr>
              <a:pPr/>
              <a:t>43</a:t>
            </a:fld>
            <a:endParaRPr lang="en-US">
              <a:latin typeface="Times" charset="0"/>
              <a:ea typeface="ＭＳ Ｐゴシック" charset="-128"/>
              <a:cs typeface="ＭＳ Ｐゴシック" charset="-128"/>
            </a:endParaRPr>
          </a:p>
        </p:txBody>
      </p:sp>
      <p:sp>
        <p:nvSpPr>
          <p:cNvPr id="77827" name="Rectangle 2"/>
          <p:cNvSpPr>
            <a:spLocks noGrp="1" noRot="1" noChangeAspect="1" noChangeArrowheads="1" noTextEdit="1"/>
          </p:cNvSpPr>
          <p:nvPr>
            <p:ph type="sldImg"/>
          </p:nvPr>
        </p:nvSpPr>
        <p:spPr>
          <a:xfrm>
            <a:off x="1104900" y="696913"/>
            <a:ext cx="4648200" cy="3486150"/>
          </a:xfrm>
          <a:ln/>
        </p:spPr>
      </p:sp>
      <p:sp>
        <p:nvSpPr>
          <p:cNvPr id="77828"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3DB6E00A-8834-2345-A68B-11ED00F99B08}" type="slidenum">
              <a:rPr lang="en-US">
                <a:latin typeface="Times" charset="0"/>
                <a:ea typeface="ＭＳ Ｐゴシック" charset="-128"/>
                <a:cs typeface="ＭＳ Ｐゴシック" charset="-128"/>
              </a:rPr>
              <a:pPr/>
              <a:t>45</a:t>
            </a:fld>
            <a:endParaRPr lang="en-US">
              <a:latin typeface="Times" charset="0"/>
              <a:ea typeface="ＭＳ Ｐゴシック" charset="-128"/>
              <a:cs typeface="ＭＳ Ｐゴシック" charset="-128"/>
            </a:endParaRPr>
          </a:p>
        </p:txBody>
      </p:sp>
      <p:sp>
        <p:nvSpPr>
          <p:cNvPr id="92163" name="Rectangle 2"/>
          <p:cNvSpPr>
            <a:spLocks noGrp="1" noRot="1" noChangeAspect="1" noChangeArrowheads="1" noTextEdit="1"/>
          </p:cNvSpPr>
          <p:nvPr>
            <p:ph type="sldImg"/>
          </p:nvPr>
        </p:nvSpPr>
        <p:spPr>
          <a:xfrm>
            <a:off x="1104900" y="696913"/>
            <a:ext cx="4648200" cy="3486150"/>
          </a:xfrm>
          <a:ln/>
        </p:spPr>
      </p:sp>
      <p:sp>
        <p:nvSpPr>
          <p:cNvPr id="92164"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5"/>
            <a:ext cx="5486400" cy="4183063"/>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A7D258-57AB-B44A-818D-493E9E3A842D}" type="slidenum">
              <a:rPr lang="en-US" smtClean="0"/>
              <a:pPr>
                <a:defRPr/>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1CB4C915-9C3A-3148-A2ED-C4FEF10EB7BA}" type="slidenum">
              <a:rPr lang="en-US">
                <a:latin typeface="Times" charset="0"/>
              </a:rPr>
              <a:pPr/>
              <a:t>3</a:t>
            </a:fld>
            <a:endParaRPr lang="en-US">
              <a:latin typeface="Times"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E486E34C-D24A-C847-9D6C-0CFDA97DC3B8}" type="slidenum">
              <a:rPr lang="en-US">
                <a:latin typeface="Times" charset="0"/>
                <a:ea typeface="ＭＳ Ｐゴシック" charset="-128"/>
                <a:cs typeface="ＭＳ Ｐゴシック" charset="-128"/>
              </a:rPr>
              <a:pPr/>
              <a:t>5</a:t>
            </a:fld>
            <a:endParaRPr lang="en-US">
              <a:latin typeface="Times" charset="0"/>
              <a:ea typeface="ＭＳ Ｐゴシック" charset="-128"/>
              <a:cs typeface="ＭＳ Ｐゴシック"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1031"/>
          <p:cNvSpPr>
            <a:spLocks noGrp="1" noChangeArrowheads="1"/>
          </p:cNvSpPr>
          <p:nvPr>
            <p:ph type="sldNum" sz="quarter" idx="5"/>
          </p:nvPr>
        </p:nvSpPr>
        <p:spPr>
          <a:noFill/>
        </p:spPr>
        <p:txBody>
          <a:bodyPr/>
          <a:lstStyle/>
          <a:p>
            <a:fld id="{D92DD783-CD8E-3940-B133-CFC2B8E35157}" type="slidenum">
              <a:rPr lang="en-US">
                <a:latin typeface="Times" charset="0"/>
                <a:ea typeface="ＭＳ Ｐゴシック" charset="-128"/>
                <a:cs typeface="ＭＳ Ｐゴシック" charset="-128"/>
              </a:rPr>
              <a:pPr/>
              <a:t>8</a:t>
            </a:fld>
            <a:endParaRPr lang="en-US">
              <a:latin typeface="Times" charset="0"/>
              <a:ea typeface="ＭＳ Ｐゴシック" charset="-128"/>
              <a:cs typeface="ＭＳ Ｐゴシック"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bwMode="auto">
          <a:xfrm>
            <a:off x="685800" y="4416426"/>
            <a:ext cx="5486400" cy="4183063"/>
          </a:xfrm>
          <a:prstGeom prst="rect">
            <a:avLst/>
          </a:prstGeom>
          <a:noFill/>
          <a:ln>
            <a:miter lim="800000"/>
            <a:headEnd/>
            <a:tailEnd/>
          </a:ln>
        </p:spPr>
        <p:txBody>
          <a:bodyPr>
            <a:prstTxWarp prst="textNoShape">
              <a:avLst/>
            </a:prstTxWarp>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a:noFill/>
        </p:spPr>
        <p:txBody>
          <a:bodyPr/>
          <a:lstStyle/>
          <a:p>
            <a:fld id="{B4615DAF-6993-F24B-90B6-B6A345D01B58}" type="slidenum">
              <a:rPr lang="en-US">
                <a:latin typeface="Times" charset="0"/>
                <a:ea typeface="ＭＳ Ｐゴシック" charset="-128"/>
                <a:cs typeface="ＭＳ Ｐゴシック" charset="-128"/>
              </a:rPr>
              <a:pPr/>
              <a:t>9</a:t>
            </a:fld>
            <a:endParaRPr lang="en-US">
              <a:latin typeface="Times" charset="0"/>
              <a:ea typeface="ＭＳ Ｐゴシック" charset="-128"/>
              <a:cs typeface="ＭＳ Ｐゴシック"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bwMode="auto">
          <a:xfrm>
            <a:off x="685800" y="4416425"/>
            <a:ext cx="5486400" cy="4183063"/>
          </a:xfrm>
          <a:prstGeom prst="rect">
            <a:avLst/>
          </a:prstGeom>
          <a:noFill/>
          <a:ln>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1F092A41-4197-384F-A0AC-6ED066A8D47F}" type="slidenum">
              <a:rPr lang="en-US">
                <a:latin typeface="Times" charset="0"/>
              </a:rPr>
              <a:pPr/>
              <a:t>10</a:t>
            </a:fld>
            <a:endParaRPr lang="en-US">
              <a:latin typeface="Times" charset="0"/>
            </a:endParaRPr>
          </a:p>
        </p:txBody>
      </p:sp>
      <p:sp>
        <p:nvSpPr>
          <p:cNvPr id="50179" name="Rectangle 2"/>
          <p:cNvSpPr>
            <a:spLocks noGrp="1" noRot="1" noChangeAspect="1" noChangeArrowheads="1" noTextEdit="1"/>
          </p:cNvSpPr>
          <p:nvPr>
            <p:ph type="sldImg"/>
          </p:nvPr>
        </p:nvSpPr>
        <p:spPr>
          <a:xfrm>
            <a:off x="1104900" y="696913"/>
            <a:ext cx="4648200" cy="3486150"/>
          </a:xfrm>
          <a:ln/>
        </p:spPr>
      </p:sp>
      <p:sp>
        <p:nvSpPr>
          <p:cNvPr id="50180"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6C55F425-C2B6-9944-97AF-0A844F16F736}" type="slidenum">
              <a:rPr lang="en-US">
                <a:latin typeface="Times" charset="0"/>
              </a:rPr>
              <a:pPr/>
              <a:t>11</a:t>
            </a:fld>
            <a:endParaRPr lang="en-US">
              <a:latin typeface="Times" charset="0"/>
            </a:endParaRPr>
          </a:p>
        </p:txBody>
      </p:sp>
      <p:sp>
        <p:nvSpPr>
          <p:cNvPr id="52227" name="Rectangle 2"/>
          <p:cNvSpPr>
            <a:spLocks noGrp="1" noRot="1" noChangeAspect="1" noChangeArrowheads="1" noTextEdit="1"/>
          </p:cNvSpPr>
          <p:nvPr>
            <p:ph type="sldImg"/>
          </p:nvPr>
        </p:nvSpPr>
        <p:spPr>
          <a:xfrm>
            <a:off x="1104900" y="696913"/>
            <a:ext cx="4648200" cy="3486150"/>
          </a:xfrm>
          <a:ln/>
        </p:spPr>
      </p:sp>
      <p:sp>
        <p:nvSpPr>
          <p:cNvPr id="52228"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p>
            <a:fld id="{FCCC9358-CF40-4440-8324-621AB2A10A87}" type="slidenum">
              <a:rPr lang="en-US">
                <a:latin typeface="Times" charset="0"/>
              </a:rPr>
              <a:pPr/>
              <a:t>12</a:t>
            </a:fld>
            <a:endParaRPr lang="en-US">
              <a:latin typeface="Times" charset="0"/>
            </a:endParaRPr>
          </a:p>
        </p:txBody>
      </p:sp>
      <p:sp>
        <p:nvSpPr>
          <p:cNvPr id="54275" name="Rectangle 2"/>
          <p:cNvSpPr>
            <a:spLocks noGrp="1" noRot="1" noChangeAspect="1" noChangeArrowheads="1" noTextEdit="1"/>
          </p:cNvSpPr>
          <p:nvPr>
            <p:ph type="sldImg"/>
          </p:nvPr>
        </p:nvSpPr>
        <p:spPr>
          <a:xfrm>
            <a:off x="1104900" y="696913"/>
            <a:ext cx="4648200" cy="3486150"/>
          </a:xfrm>
          <a:ln/>
        </p:spPr>
      </p:sp>
      <p:sp>
        <p:nvSpPr>
          <p:cNvPr id="54276"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219200" y="2667000"/>
            <a:ext cx="5867400" cy="914400"/>
          </a:xfrm>
        </p:spPr>
        <p:txBody>
          <a:bodyPr/>
          <a:lstStyle>
            <a:lvl1pPr>
              <a:defRPr>
                <a:solidFill>
                  <a:schemeClr val="bg1"/>
                </a:solidFill>
              </a:defRPr>
            </a:lvl1pPr>
          </a:lstStyle>
          <a:p>
            <a:r>
              <a:rPr lang="en-US" dirty="0"/>
              <a:t>Click to edit. Content will flow upward.</a:t>
            </a:r>
          </a:p>
        </p:txBody>
      </p:sp>
      <p:sp>
        <p:nvSpPr>
          <p:cNvPr id="6147" name="Rectangle 3"/>
          <p:cNvSpPr>
            <a:spLocks noGrp="1" noChangeArrowheads="1"/>
          </p:cNvSpPr>
          <p:nvPr>
            <p:ph type="subTitle" idx="1"/>
          </p:nvPr>
        </p:nvSpPr>
        <p:spPr>
          <a:xfrm>
            <a:off x="1219200" y="3429000"/>
            <a:ext cx="5867400" cy="1676400"/>
          </a:xfrm>
        </p:spPr>
        <p:txBody>
          <a:bodyPr/>
          <a:lstStyle>
            <a:lvl1pPr marL="0" indent="0">
              <a:defRPr>
                <a:solidFill>
                  <a:schemeClr val="bg1"/>
                </a:solidFill>
              </a:defRPr>
            </a:lvl1pPr>
          </a:lstStyle>
          <a:p>
            <a:r>
              <a:rPr lang="en-US" dirty="0"/>
              <a:t>Click to edit. Content will flow downward.</a:t>
            </a:r>
          </a:p>
        </p:txBody>
      </p:sp>
      <p:pic>
        <p:nvPicPr>
          <p:cNvPr id="10" name="Picture 2" descr="C:\Documents and Settings\Administrador\Escritorio\SYSTEM INSTITUT\LEAN PROJECT SOLUTIONS\Institucional\Imagenes\Logo_oficial_NEGRO.JPG"/>
          <p:cNvPicPr>
            <a:picLocks noChangeAspect="1" noChangeArrowheads="1"/>
          </p:cNvPicPr>
          <p:nvPr userDrawn="1"/>
        </p:nvPicPr>
        <p:blipFill>
          <a:blip r:embed="rId2"/>
          <a:srcRect/>
          <a:stretch>
            <a:fillRect/>
          </a:stretch>
        </p:blipFill>
        <p:spPr bwMode="auto">
          <a:xfrm>
            <a:off x="177800" y="6248400"/>
            <a:ext cx="2544763" cy="563563"/>
          </a:xfrm>
          <a:prstGeom prst="rect">
            <a:avLst/>
          </a:prstGeom>
          <a:noFill/>
          <a:ln w="9525">
            <a:noFill/>
            <a:miter lim="800000"/>
            <a:headEnd/>
            <a:tailEnd/>
          </a:ln>
        </p:spPr>
      </p:pic>
      <p:pic>
        <p:nvPicPr>
          <p:cNvPr id="11" name="Picture 2" descr="logo"/>
          <p:cNvPicPr>
            <a:picLocks noChangeAspect="1" noChangeArrowheads="1"/>
          </p:cNvPicPr>
          <p:nvPr userDrawn="1"/>
        </p:nvPicPr>
        <p:blipFill>
          <a:blip r:embed="rId3"/>
          <a:srcRect/>
          <a:stretch>
            <a:fillRect/>
          </a:stretch>
        </p:blipFill>
        <p:spPr bwMode="auto">
          <a:xfrm>
            <a:off x="4673600" y="6324600"/>
            <a:ext cx="1485900" cy="374650"/>
          </a:xfrm>
          <a:prstGeom prst="rect">
            <a:avLst/>
          </a:prstGeom>
          <a:noFill/>
          <a:ln w="9525">
            <a:noFill/>
            <a:miter lim="800000"/>
            <a:headEnd/>
            <a:tailEnd/>
          </a:ln>
        </p:spPr>
      </p:pic>
      <p:pic>
        <p:nvPicPr>
          <p:cNvPr id="12" name="Picture 4" descr="http://caos.uab.es/images/uab-logo.jpg"/>
          <p:cNvPicPr>
            <a:picLocks noChangeAspect="1" noChangeArrowheads="1"/>
          </p:cNvPicPr>
          <p:nvPr userDrawn="1"/>
        </p:nvPicPr>
        <p:blipFill>
          <a:blip r:embed="rId4"/>
          <a:srcRect/>
          <a:stretch>
            <a:fillRect/>
          </a:stretch>
        </p:blipFill>
        <p:spPr bwMode="auto">
          <a:xfrm>
            <a:off x="6426200" y="6324600"/>
            <a:ext cx="903288" cy="381000"/>
          </a:xfrm>
          <a:prstGeom prst="rect">
            <a:avLst/>
          </a:prstGeom>
          <a:noFill/>
          <a:ln w="9525">
            <a:noFill/>
            <a:miter lim="800000"/>
            <a:headEnd/>
            <a:tailEnd/>
          </a:ln>
        </p:spPr>
      </p:pic>
      <p:pic>
        <p:nvPicPr>
          <p:cNvPr id="13" name="Picture 6" descr="http://www.argentacomunicacion.es/fotos/27-02-09-09-57-06.jpg"/>
          <p:cNvPicPr>
            <a:picLocks noChangeAspect="1" noChangeArrowheads="1"/>
          </p:cNvPicPr>
          <p:nvPr userDrawn="1"/>
        </p:nvPicPr>
        <p:blipFill>
          <a:blip r:embed="rId5"/>
          <a:srcRect/>
          <a:stretch>
            <a:fillRect/>
          </a:stretch>
        </p:blipFill>
        <p:spPr bwMode="auto">
          <a:xfrm>
            <a:off x="7569200" y="6324600"/>
            <a:ext cx="1422400" cy="388938"/>
          </a:xfrm>
          <a:prstGeom prst="rect">
            <a:avLst/>
          </a:prstGeom>
          <a:noFill/>
          <a:ln w="9525">
            <a:noFill/>
            <a:miter lim="800000"/>
            <a:headEnd/>
            <a:tailEnd/>
          </a:ln>
        </p:spPr>
      </p:pic>
      <p:grpSp>
        <p:nvGrpSpPr>
          <p:cNvPr id="14" name="25 Grupo"/>
          <p:cNvGrpSpPr>
            <a:grpSpLocks/>
          </p:cNvGrpSpPr>
          <p:nvPr userDrawn="1"/>
        </p:nvGrpSpPr>
        <p:grpSpPr bwMode="auto">
          <a:xfrm>
            <a:off x="2898775" y="6142038"/>
            <a:ext cx="3125788" cy="965200"/>
            <a:chOff x="642910" y="428625"/>
            <a:chExt cx="3125788" cy="963640"/>
          </a:xfrm>
        </p:grpSpPr>
        <p:sp>
          <p:nvSpPr>
            <p:cNvPr id="15" name="12 CuadroTexto"/>
            <p:cNvSpPr txBox="1">
              <a:spLocks noChangeArrowheads="1"/>
            </p:cNvSpPr>
            <p:nvPr/>
          </p:nvSpPr>
          <p:spPr bwMode="auto">
            <a:xfrm>
              <a:off x="642910" y="428625"/>
              <a:ext cx="3125788" cy="589596"/>
            </a:xfrm>
            <a:prstGeom prst="rect">
              <a:avLst/>
            </a:prstGeom>
            <a:noFill/>
            <a:ln w="9525">
              <a:noFill/>
              <a:miter lim="800000"/>
              <a:headEnd/>
              <a:tailEnd/>
            </a:ln>
            <a:effectLst>
              <a:outerShdw blurRad="50800" dist="38100" dir="2700000" algn="tl" rotWithShape="0">
                <a:prstClr val="black">
                  <a:alpha val="40000"/>
                </a:prstClr>
              </a:outerShdw>
            </a:effectLst>
          </p:spPr>
          <p:txBody>
            <a:bodyPr lIns="95771" tIns="47885" rIns="95771" bIns="47885">
              <a:spAutoFit/>
            </a:bodyPr>
            <a:lstStyle/>
            <a:p>
              <a:pPr fontAlgn="auto">
                <a:spcBef>
                  <a:spcPts val="0"/>
                </a:spcBef>
                <a:spcAft>
                  <a:spcPts val="0"/>
                </a:spcAft>
                <a:defRPr/>
              </a:pPr>
              <a:r>
                <a:rPr lang="en-US" sz="3200" b="1" dirty="0">
                  <a:solidFill>
                    <a:schemeClr val="bg1"/>
                  </a:solidFill>
                  <a:latin typeface="Calibri" pitchFamily="34" charset="0"/>
                  <a:cs typeface="+mn-cs"/>
                </a:rPr>
                <a:t>SYSTEM</a:t>
              </a:r>
              <a:r>
                <a:rPr lang="en-US" sz="3200" baseline="30000" dirty="0">
                  <a:solidFill>
                    <a:schemeClr val="bg1"/>
                  </a:solidFill>
                  <a:latin typeface="Calibri" pitchFamily="34" charset="0"/>
                  <a:cs typeface="+mn-cs"/>
                </a:rPr>
                <a:t>®</a:t>
              </a:r>
              <a:endParaRPr lang="en-US" sz="3200" baseline="-25000" dirty="0">
                <a:solidFill>
                  <a:schemeClr val="bg1"/>
                </a:solidFill>
                <a:latin typeface="Calibri" pitchFamily="34" charset="0"/>
                <a:cs typeface="+mn-cs"/>
              </a:endParaRPr>
            </a:p>
          </p:txBody>
        </p:sp>
        <p:sp>
          <p:nvSpPr>
            <p:cNvPr id="16" name="23 Rectángulo"/>
            <p:cNvSpPr>
              <a:spLocks noChangeArrowheads="1"/>
            </p:cNvSpPr>
            <p:nvPr/>
          </p:nvSpPr>
          <p:spPr bwMode="auto">
            <a:xfrm>
              <a:off x="649918" y="803200"/>
              <a:ext cx="2165351" cy="589065"/>
            </a:xfrm>
            <a:prstGeom prst="rect">
              <a:avLst/>
            </a:prstGeom>
            <a:noFill/>
            <a:ln w="9525">
              <a:noFill/>
              <a:miter lim="800000"/>
              <a:headEnd/>
              <a:tailEnd/>
            </a:ln>
          </p:spPr>
          <p:txBody>
            <a:bodyPr lIns="95771" tIns="47885" rIns="95771" bIns="47885">
              <a:spAutoFit/>
            </a:bodyPr>
            <a:lstStyle/>
            <a:p>
              <a:r>
                <a:rPr lang="es-ES" sz="1400" i="1">
                  <a:solidFill>
                    <a:schemeClr val="bg1"/>
                  </a:solidFill>
                  <a:latin typeface="Calibri" pitchFamily="34" charset="0"/>
                  <a:ea typeface="Calibri" pitchFamily="34" charset="0"/>
                  <a:cs typeface="Calibri" pitchFamily="34" charset="0"/>
                </a:rPr>
                <a:t>Value</a:t>
              </a:r>
              <a:r>
                <a:rPr lang="es-ES" sz="1400">
                  <a:solidFill>
                    <a:schemeClr val="bg1"/>
                  </a:solidFill>
                  <a:latin typeface="Calibri" pitchFamily="34" charset="0"/>
                  <a:ea typeface="Calibri" pitchFamily="34" charset="0"/>
                  <a:cs typeface="Calibri" pitchFamily="34" charset="0"/>
                </a:rPr>
                <a:t>&amp;</a:t>
              </a:r>
              <a:r>
                <a:rPr lang="es-ES" sz="1400" b="1" i="1">
                  <a:solidFill>
                    <a:schemeClr val="bg1"/>
                  </a:solidFill>
                  <a:latin typeface="Calibri" pitchFamily="34" charset="0"/>
                  <a:ea typeface="Calibri" pitchFamily="34" charset="0"/>
                  <a:cs typeface="Calibri" pitchFamily="34" charset="0"/>
                </a:rPr>
                <a:t>Innovation</a:t>
              </a:r>
              <a:r>
                <a:rPr lang="es-ES" sz="1400" i="1">
                  <a:solidFill>
                    <a:schemeClr val="bg1"/>
                  </a:solidFill>
                  <a:latin typeface="Calibri" pitchFamily="34" charset="0"/>
                  <a:ea typeface="Calibri" pitchFamily="34" charset="0"/>
                  <a:cs typeface="Calibri" pitchFamily="34" charset="0"/>
                </a:rPr>
                <a:t> </a:t>
              </a:r>
            </a:p>
            <a:p>
              <a:r>
                <a:rPr lang="en-US">
                  <a:solidFill>
                    <a:schemeClr val="bg1"/>
                  </a:solidFill>
                  <a:latin typeface="Calibri" pitchFamily="34" charset="0"/>
                  <a:ea typeface="Calibri" pitchFamily="34" charset="0"/>
                  <a:cs typeface="Calibri" pitchFamily="34" charset="0"/>
                </a:rPr>
                <a:t>  </a:t>
              </a:r>
            </a:p>
          </p:txBody>
        </p:sp>
      </p:grpSp>
      <p:pic>
        <p:nvPicPr>
          <p:cNvPr id="8" name="Picture 2" descr="C:\Documents and Settings\Administrador\Escritorio\SYSTEM INSTITUT\LEAN PROJECT SOLUTIONS\MKT\Imagenes fondo\waterdrop_screensaver.jpg"/>
          <p:cNvPicPr>
            <a:picLocks noChangeAspect="1" noChangeArrowheads="1"/>
          </p:cNvPicPr>
          <p:nvPr userDrawn="1"/>
        </p:nvPicPr>
        <p:blipFill>
          <a:blip r:embed="rId6" cstate="print">
            <a:duotone>
              <a:schemeClr val="accent1">
                <a:shade val="45000"/>
                <a:satMod val="135000"/>
              </a:schemeClr>
              <a:prstClr val="white"/>
            </a:duotone>
          </a:blip>
          <a:srcRect/>
          <a:stretch>
            <a:fillRect/>
          </a:stretch>
        </p:blipFill>
        <p:spPr bwMode="auto">
          <a:xfrm flipH="1">
            <a:off x="3429000" y="0"/>
            <a:ext cx="5715000" cy="2438400"/>
          </a:xfrm>
          <a:prstGeom prst="rect">
            <a:avLst/>
          </a:prstGeom>
          <a:noFill/>
        </p:spPr>
      </p:pic>
      <p:sp>
        <p:nvSpPr>
          <p:cNvPr id="9" name="4 CuadroTexto"/>
          <p:cNvSpPr txBox="1">
            <a:spLocks noChangeArrowheads="1"/>
          </p:cNvSpPr>
          <p:nvPr userDrawn="1"/>
        </p:nvSpPr>
        <p:spPr bwMode="auto">
          <a:xfrm>
            <a:off x="0" y="0"/>
            <a:ext cx="5410200" cy="2438400"/>
          </a:xfrm>
          <a:prstGeom prst="rect">
            <a:avLst/>
          </a:prstGeom>
          <a:solidFill>
            <a:srgbClr val="0070C0"/>
          </a:solidFill>
          <a:ln w="9525">
            <a:noFill/>
            <a:miter lim="800000"/>
            <a:headEnd/>
            <a:tailEnd/>
          </a:ln>
        </p:spPr>
        <p:txBody>
          <a:bodyPr wrap="square">
            <a:spAutoFit/>
          </a:bodyPr>
          <a:lstStyle/>
          <a:p>
            <a:r>
              <a:rPr lang="es-ES" sz="5000" dirty="0">
                <a:solidFill>
                  <a:schemeClr val="tx1"/>
                </a:solidFill>
                <a:latin typeface="Century Gothic" pitchFamily="34" charset="0"/>
              </a:rPr>
              <a:t>I LEAN PROJECT MANAGEMENT</a:t>
            </a:r>
          </a:p>
          <a:p>
            <a:r>
              <a:rPr lang="es-ES" sz="5000" dirty="0">
                <a:solidFill>
                  <a:schemeClr val="tx1"/>
                </a:solidFill>
                <a:latin typeface="Century Gothic" pitchFamily="34" charset="0"/>
              </a:rPr>
              <a:t> FORUM ‘10</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6" name="Rectangle 6"/>
          <p:cNvSpPr>
            <a:spLocks noGrp="1" noChangeArrowheads="1"/>
          </p:cNvSpPr>
          <p:nvPr>
            <p:ph type="sldNum" sz="quarter" idx="12"/>
          </p:nvPr>
        </p:nvSpPr>
        <p:spPr>
          <a:ln/>
        </p:spPr>
        <p:txBody>
          <a:bodyPr/>
          <a:lstStyle>
            <a:lvl1pPr>
              <a:defRPr/>
            </a:lvl1pPr>
          </a:lstStyle>
          <a:p>
            <a:pPr>
              <a:defRPr/>
            </a:pPr>
            <a:fld id="{C8F70A9F-562D-5E45-B23A-9764B9E9AB9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81000"/>
            <a:ext cx="18859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81000"/>
            <a:ext cx="55054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6" name="Rectangle 6"/>
          <p:cNvSpPr>
            <a:spLocks noGrp="1" noChangeArrowheads="1"/>
          </p:cNvSpPr>
          <p:nvPr>
            <p:ph type="sldNum" sz="quarter" idx="12"/>
          </p:nvPr>
        </p:nvSpPr>
        <p:spPr>
          <a:ln/>
        </p:spPr>
        <p:txBody>
          <a:bodyPr/>
          <a:lstStyle>
            <a:lvl1pPr>
              <a:defRPr/>
            </a:lvl1pPr>
          </a:lstStyle>
          <a:p>
            <a:pPr>
              <a:defRPr/>
            </a:pPr>
            <a:fld id="{0F8F6A43-7D6A-234B-AC12-A55C15512B1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28" name="Picture 7" descr="http://i.dell.com/images/emea/topics/solidworks/solidworks_engine_350x241.jpg"/>
          <p:cNvPicPr>
            <a:picLocks noChangeArrowheads="1"/>
          </p:cNvPicPr>
          <p:nvPr userDrawn="1"/>
        </p:nvPicPr>
        <p:blipFill>
          <a:blip r:embed="rId2"/>
          <a:srcRect t="10373"/>
          <a:stretch>
            <a:fillRect/>
          </a:stretch>
        </p:blipFill>
        <p:spPr bwMode="auto">
          <a:xfrm>
            <a:off x="3581400" y="5943600"/>
            <a:ext cx="1905000" cy="447299"/>
          </a:xfrm>
          <a:prstGeom prst="rect">
            <a:avLst/>
          </a:prstGeom>
          <a:noFill/>
          <a:ln w="9525">
            <a:noFill/>
            <a:miter lim="800000"/>
            <a:headEnd/>
            <a:tailEnd/>
          </a:ln>
        </p:spPr>
      </p:pic>
      <p:pic>
        <p:nvPicPr>
          <p:cNvPr id="29" name="Picture 3" descr="C:\Documents and Settings\Administrador\Escritorio\SYSTEM INSTITUT\LEAN PROJECT SOLUTIONS\MKT\Imagenes fondo\aviones1.JPG"/>
          <p:cNvPicPr>
            <a:picLocks noChangeArrowheads="1"/>
          </p:cNvPicPr>
          <p:nvPr userDrawn="1"/>
        </p:nvPicPr>
        <p:blipFill>
          <a:blip r:embed="rId3"/>
          <a:srcRect t="21092"/>
          <a:stretch>
            <a:fillRect/>
          </a:stretch>
        </p:blipFill>
        <p:spPr bwMode="auto">
          <a:xfrm>
            <a:off x="0" y="5943600"/>
            <a:ext cx="1828800" cy="838200"/>
          </a:xfrm>
          <a:prstGeom prst="rect">
            <a:avLst/>
          </a:prstGeom>
          <a:noFill/>
          <a:ln w="9525">
            <a:noFill/>
            <a:miter lim="800000"/>
            <a:headEnd/>
            <a:tailEnd/>
          </a:ln>
        </p:spPr>
      </p:pic>
      <p:pic>
        <p:nvPicPr>
          <p:cNvPr id="30" name="Picture 4" descr="C:\Documents and Settings\Administrador\Escritorio\SYSTEM INSTITUT\LEAN PROJECT SOLUTIONS\MKT\Imagenes fondo\laboratorio1.jpg"/>
          <p:cNvPicPr>
            <a:picLocks noChangeAspect="1" noChangeArrowheads="1"/>
          </p:cNvPicPr>
          <p:nvPr userDrawn="1"/>
        </p:nvPicPr>
        <p:blipFill>
          <a:blip r:embed="rId4"/>
          <a:srcRect/>
          <a:stretch>
            <a:fillRect/>
          </a:stretch>
        </p:blipFill>
        <p:spPr bwMode="auto">
          <a:xfrm>
            <a:off x="1828800" y="5943600"/>
            <a:ext cx="1805613" cy="609600"/>
          </a:xfrm>
          <a:prstGeom prst="rect">
            <a:avLst/>
          </a:prstGeom>
          <a:noFill/>
          <a:ln w="9525">
            <a:noFill/>
            <a:miter lim="800000"/>
            <a:headEnd/>
            <a:tailEnd/>
          </a:ln>
        </p:spPr>
      </p:pic>
      <p:pic>
        <p:nvPicPr>
          <p:cNvPr id="31" name="Picture 2" descr="http://img.directindustry.es/images_di/photo-g/software-erp-62493.jpg"/>
          <p:cNvPicPr>
            <a:picLocks noChangeArrowheads="1"/>
          </p:cNvPicPr>
          <p:nvPr userDrawn="1"/>
        </p:nvPicPr>
        <p:blipFill>
          <a:blip r:embed="rId5"/>
          <a:srcRect/>
          <a:stretch>
            <a:fillRect/>
          </a:stretch>
        </p:blipFill>
        <p:spPr bwMode="auto">
          <a:xfrm>
            <a:off x="7315200" y="5943600"/>
            <a:ext cx="1828800" cy="447299"/>
          </a:xfrm>
          <a:prstGeom prst="rect">
            <a:avLst/>
          </a:prstGeom>
          <a:noFill/>
          <a:ln w="9525">
            <a:noFill/>
            <a:miter lim="800000"/>
            <a:headEnd/>
            <a:tailEnd/>
          </a:ln>
        </p:spPr>
      </p:pic>
      <p:pic>
        <p:nvPicPr>
          <p:cNvPr id="32" name="Picture 4" descr="http://www.ivarquitectos.com/images/6.jpg"/>
          <p:cNvPicPr>
            <a:picLocks noChangeArrowheads="1"/>
          </p:cNvPicPr>
          <p:nvPr userDrawn="1"/>
        </p:nvPicPr>
        <p:blipFill>
          <a:blip r:embed="rId6"/>
          <a:srcRect b="18275"/>
          <a:stretch>
            <a:fillRect/>
          </a:stretch>
        </p:blipFill>
        <p:spPr bwMode="auto">
          <a:xfrm>
            <a:off x="5486400" y="5943600"/>
            <a:ext cx="1828800" cy="447299"/>
          </a:xfrm>
          <a:prstGeom prst="rect">
            <a:avLst/>
          </a:prstGeom>
          <a:noFill/>
          <a:ln w="9525">
            <a:noFill/>
            <a:miter lim="800000"/>
            <a:headEnd/>
            <a:tailEnd/>
          </a:ln>
        </p:spPr>
      </p:pic>
      <p:sp>
        <p:nvSpPr>
          <p:cNvPr id="7" name="Rectangle 6"/>
          <p:cNvSpPr/>
          <p:nvPr userDrawn="1"/>
        </p:nvSpPr>
        <p:spPr bwMode="auto">
          <a:xfrm>
            <a:off x="0" y="0"/>
            <a:ext cx="9144000" cy="1295400"/>
          </a:xfrm>
          <a:prstGeom prst="rect">
            <a:avLst/>
          </a:prstGeom>
          <a:solidFill>
            <a:srgbClr val="004C7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sp>
        <p:nvSpPr>
          <p:cNvPr id="2" name="Title 1"/>
          <p:cNvSpPr>
            <a:spLocks noGrp="1"/>
          </p:cNvSpPr>
          <p:nvPr>
            <p:ph type="title"/>
          </p:nvPr>
        </p:nvSpPr>
        <p:spPr>
          <a:xfrm>
            <a:off x="990600" y="381000"/>
            <a:ext cx="5257800" cy="533400"/>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981200"/>
            <a:ext cx="7543800" cy="3581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bwMode="auto">
          <a:xfrm>
            <a:off x="6858000" y="381000"/>
            <a:ext cx="1752600" cy="533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pic>
        <p:nvPicPr>
          <p:cNvPr id="8" name="Picture 15" descr="SHAI_logoRGBa"/>
          <p:cNvPicPr>
            <a:picLocks noChangeAspect="1" noChangeArrowheads="1"/>
          </p:cNvPicPr>
          <p:nvPr userDrawn="1"/>
        </p:nvPicPr>
        <p:blipFill>
          <a:blip r:embed="rId7"/>
          <a:srcRect/>
          <a:stretch>
            <a:fillRect/>
          </a:stretch>
        </p:blipFill>
        <p:spPr bwMode="auto">
          <a:xfrm>
            <a:off x="6934200" y="457200"/>
            <a:ext cx="1635125" cy="358775"/>
          </a:xfrm>
          <a:prstGeom prst="rect">
            <a:avLst/>
          </a:prstGeom>
          <a:noFill/>
          <a:ln w="9525">
            <a:noFill/>
            <a:miter lim="800000"/>
            <a:headEnd/>
            <a:tailEnd/>
          </a:ln>
        </p:spPr>
      </p:pic>
      <p:pic>
        <p:nvPicPr>
          <p:cNvPr id="33" name="Picture 2" descr="C:\Documents and Settings\Administrador\Escritorio\Imagen1.png"/>
          <p:cNvPicPr>
            <a:picLocks noChangeAspect="1" noChangeArrowheads="1"/>
          </p:cNvPicPr>
          <p:nvPr userDrawn="1"/>
        </p:nvPicPr>
        <p:blipFill>
          <a:blip r:embed="rId8"/>
          <a:srcRect l="6850" t="-8156" r="38356" b="72104"/>
          <a:stretch>
            <a:fillRect/>
          </a:stretch>
        </p:blipFill>
        <p:spPr bwMode="auto">
          <a:xfrm>
            <a:off x="0" y="6248400"/>
            <a:ext cx="9067800" cy="533400"/>
          </a:xfrm>
          <a:prstGeom prst="rect">
            <a:avLst/>
          </a:prstGeom>
          <a:noFill/>
          <a:ln w="9525">
            <a:noFill/>
            <a:miter lim="800000"/>
            <a:headEnd/>
            <a:tailEnd/>
          </a:ln>
        </p:spPr>
      </p:pic>
      <p:pic>
        <p:nvPicPr>
          <p:cNvPr id="26" name="Picture 2" descr="C:\Documents and Settings\Administrador\Escritorio\Imagen1.png"/>
          <p:cNvPicPr>
            <a:picLocks noChangeAspect="1" noChangeArrowheads="1"/>
          </p:cNvPicPr>
          <p:nvPr userDrawn="1"/>
        </p:nvPicPr>
        <p:blipFill>
          <a:blip r:embed="rId8" cstate="print">
            <a:duotone>
              <a:prstClr val="black"/>
              <a:schemeClr val="accent1">
                <a:tint val="45000"/>
                <a:satMod val="400000"/>
              </a:schemeClr>
            </a:duotone>
            <a:lum contrast="-100000"/>
          </a:blip>
          <a:srcRect l="6849" r="38356" b="69337"/>
          <a:stretch>
            <a:fillRect/>
          </a:stretch>
        </p:blipFill>
        <p:spPr bwMode="auto">
          <a:xfrm>
            <a:off x="0" y="6404327"/>
            <a:ext cx="9144000" cy="453673"/>
          </a:xfrm>
          <a:prstGeom prst="rect">
            <a:avLst/>
          </a:prstGeom>
          <a:noFill/>
        </p:spPr>
      </p:pic>
      <p:sp>
        <p:nvSpPr>
          <p:cNvPr id="27" name="24 CuadroTexto"/>
          <p:cNvSpPr txBox="1">
            <a:spLocks noChangeArrowheads="1"/>
          </p:cNvSpPr>
          <p:nvPr userDrawn="1"/>
        </p:nvSpPr>
        <p:spPr bwMode="auto">
          <a:xfrm>
            <a:off x="4419600" y="6477000"/>
            <a:ext cx="4953000" cy="323165"/>
          </a:xfrm>
          <a:prstGeom prst="rect">
            <a:avLst/>
          </a:prstGeom>
          <a:noFill/>
          <a:ln w="9525">
            <a:noFill/>
            <a:miter lim="800000"/>
            <a:headEnd/>
            <a:tailEnd/>
          </a:ln>
        </p:spPr>
        <p:txBody>
          <a:bodyPr wrap="square">
            <a:spAutoFit/>
          </a:bodyPr>
          <a:lstStyle/>
          <a:p>
            <a:pPr algn="ctr"/>
            <a:r>
              <a:rPr lang="es-ES" sz="1500" b="1" dirty="0">
                <a:solidFill>
                  <a:schemeClr val="bg1"/>
                </a:solidFill>
                <a:latin typeface="Copperplate Gothic Light" pitchFamily="34" charset="0"/>
              </a:rPr>
              <a:t>I  LEAN   PROJECT   MANAGEMENT    FORUM</a:t>
            </a:r>
            <a:endParaRPr lang="es-ES" sz="1500" dirty="0">
              <a:solidFill>
                <a:schemeClr val="bg1"/>
              </a:solidFill>
              <a:latin typeface="Copperplate Gothic Light"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6" name="Rectangle 6"/>
          <p:cNvSpPr>
            <a:spLocks noGrp="1" noChangeArrowheads="1"/>
          </p:cNvSpPr>
          <p:nvPr>
            <p:ph type="sldNum" sz="quarter" idx="12"/>
          </p:nvPr>
        </p:nvSpPr>
        <p:spPr>
          <a:ln/>
        </p:spPr>
        <p:txBody>
          <a:bodyPr/>
          <a:lstStyle>
            <a:lvl1pPr>
              <a:defRPr/>
            </a:lvl1pPr>
          </a:lstStyle>
          <a:p>
            <a:pPr>
              <a:defRPr/>
            </a:pPr>
            <a:fld id="{8A0DE2E8-5715-A147-A25A-2502ADBF53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695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600200"/>
            <a:ext cx="3695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7" name="Rectangle 6"/>
          <p:cNvSpPr>
            <a:spLocks noGrp="1" noChangeArrowheads="1"/>
          </p:cNvSpPr>
          <p:nvPr>
            <p:ph type="sldNum" sz="quarter" idx="12"/>
          </p:nvPr>
        </p:nvSpPr>
        <p:spPr>
          <a:ln/>
        </p:spPr>
        <p:txBody>
          <a:bodyPr/>
          <a:lstStyle>
            <a:lvl1pPr>
              <a:defRPr/>
            </a:lvl1pPr>
          </a:lstStyle>
          <a:p>
            <a:pPr>
              <a:defRPr/>
            </a:pPr>
            <a:fld id="{C54C55A1-109F-6549-88EA-23DD3E7196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9" name="Rectangle 6"/>
          <p:cNvSpPr>
            <a:spLocks noGrp="1" noChangeArrowheads="1"/>
          </p:cNvSpPr>
          <p:nvPr>
            <p:ph type="sldNum" sz="quarter" idx="12"/>
          </p:nvPr>
        </p:nvSpPr>
        <p:spPr>
          <a:ln/>
        </p:spPr>
        <p:txBody>
          <a:bodyPr/>
          <a:lstStyle>
            <a:lvl1pPr>
              <a:defRPr/>
            </a:lvl1pPr>
          </a:lstStyle>
          <a:p>
            <a:pPr>
              <a:defRPr/>
            </a:pPr>
            <a:fld id="{64936259-ED6F-9643-9914-14D7E842C2D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5" name="Rectangle 6"/>
          <p:cNvSpPr>
            <a:spLocks noGrp="1" noChangeArrowheads="1"/>
          </p:cNvSpPr>
          <p:nvPr>
            <p:ph type="sldNum" sz="quarter" idx="12"/>
          </p:nvPr>
        </p:nvSpPr>
        <p:spPr>
          <a:ln/>
        </p:spPr>
        <p:txBody>
          <a:bodyPr/>
          <a:lstStyle>
            <a:lvl1pPr>
              <a:defRPr/>
            </a:lvl1pPr>
          </a:lstStyle>
          <a:p>
            <a:pPr>
              <a:defRPr/>
            </a:pPr>
            <a:fld id="{64F0D776-41F8-BE4F-B4E5-A1A6DFC9E0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4" name="Rectangle 6"/>
          <p:cNvSpPr>
            <a:spLocks noGrp="1" noChangeArrowheads="1"/>
          </p:cNvSpPr>
          <p:nvPr>
            <p:ph type="sldNum" sz="quarter" idx="12"/>
          </p:nvPr>
        </p:nvSpPr>
        <p:spPr>
          <a:ln/>
        </p:spPr>
        <p:txBody>
          <a:bodyPr/>
          <a:lstStyle>
            <a:lvl1pPr>
              <a:defRPr/>
            </a:lvl1pPr>
          </a:lstStyle>
          <a:p>
            <a:pPr>
              <a:defRPr/>
            </a:pPr>
            <a:fld id="{B9192D30-8DF6-9D42-BCA5-15F20506ED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7" name="Rectangle 6"/>
          <p:cNvSpPr>
            <a:spLocks noGrp="1" noChangeArrowheads="1"/>
          </p:cNvSpPr>
          <p:nvPr>
            <p:ph type="sldNum" sz="quarter" idx="12"/>
          </p:nvPr>
        </p:nvSpPr>
        <p:spPr>
          <a:ln/>
        </p:spPr>
        <p:txBody>
          <a:bodyPr/>
          <a:lstStyle>
            <a:lvl1pPr>
              <a:defRPr/>
            </a:lvl1pPr>
          </a:lstStyle>
          <a:p>
            <a:pPr>
              <a:defRPr/>
            </a:pPr>
            <a:fld id="{60102CE2-1927-BD4A-A90D-4A6E6475D0A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6/29/2004</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Intelligent Tutoring Systems / Experience and Tools</a:t>
            </a:r>
          </a:p>
          <a:p>
            <a:pPr>
              <a:defRPr/>
            </a:pPr>
            <a:r>
              <a:rPr lang="en-US"/>
              <a:t>Presented to Klein Associates</a:t>
            </a:r>
          </a:p>
        </p:txBody>
      </p:sp>
      <p:sp>
        <p:nvSpPr>
          <p:cNvPr id="7" name="Rectangle 6"/>
          <p:cNvSpPr>
            <a:spLocks noGrp="1" noChangeArrowheads="1"/>
          </p:cNvSpPr>
          <p:nvPr>
            <p:ph type="sldNum" sz="quarter" idx="12"/>
          </p:nvPr>
        </p:nvSpPr>
        <p:spPr>
          <a:ln/>
        </p:spPr>
        <p:txBody>
          <a:bodyPr/>
          <a:lstStyle>
            <a:lvl1pPr>
              <a:defRPr/>
            </a:lvl1pPr>
          </a:lstStyle>
          <a:p>
            <a:pPr>
              <a:defRPr/>
            </a:pPr>
            <a:fld id="{8B9D1374-C96E-5349-94CC-C514BE92127D}"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81000"/>
            <a:ext cx="7543800" cy="685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600200"/>
            <a:ext cx="7543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3246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a:defRPr/>
            </a:pPr>
            <a:r>
              <a:rPr lang="en-US"/>
              <a:t>6/29/2004</a:t>
            </a:r>
          </a:p>
        </p:txBody>
      </p:sp>
      <p:sp>
        <p:nvSpPr>
          <p:cNvPr id="1029" name="Rectangle 5"/>
          <p:cNvSpPr>
            <a:spLocks noGrp="1" noChangeArrowheads="1"/>
          </p:cNvSpPr>
          <p:nvPr>
            <p:ph type="ftr" sz="quarter" idx="3"/>
          </p:nvPr>
        </p:nvSpPr>
        <p:spPr bwMode="auto">
          <a:xfrm>
            <a:off x="2667000" y="6324600"/>
            <a:ext cx="3200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ea typeface="+mn-ea"/>
                <a:cs typeface="+mn-cs"/>
              </a:defRPr>
            </a:lvl1pPr>
          </a:lstStyle>
          <a:p>
            <a:pPr>
              <a:defRPr/>
            </a:pPr>
            <a:r>
              <a:rPr lang="en-US"/>
              <a:t>Intelligent Tutoring Systems / Experience and Tools</a:t>
            </a:r>
          </a:p>
          <a:p>
            <a:pPr>
              <a:defRPr/>
            </a:pPr>
            <a:r>
              <a:rPr lang="en-US"/>
              <a:t>Presented to Klein Associates</a:t>
            </a:r>
          </a:p>
        </p:txBody>
      </p:sp>
      <p:sp>
        <p:nvSpPr>
          <p:cNvPr id="1030" name="Rectangle 6"/>
          <p:cNvSpPr>
            <a:spLocks noGrp="1" noChangeArrowheads="1"/>
          </p:cNvSpPr>
          <p:nvPr>
            <p:ph type="sldNum" sz="quarter" idx="4"/>
          </p:nvPr>
        </p:nvSpPr>
        <p:spPr bwMode="auto">
          <a:xfrm>
            <a:off x="6057900" y="6400800"/>
            <a:ext cx="53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112" charset="0"/>
                <a:ea typeface="ＭＳ Ｐゴシック" pitchFamily="-112" charset="-128"/>
                <a:cs typeface="ＭＳ Ｐゴシック" pitchFamily="-112" charset="-128"/>
              </a:defRPr>
            </a:lvl1pPr>
          </a:lstStyle>
          <a:p>
            <a:pPr>
              <a:defRPr/>
            </a:pPr>
            <a:fld id="{785B17CA-B1C5-BF4C-BE5B-E570A1E1D579}" type="slidenum">
              <a:rPr lang="en-US"/>
              <a:pPr>
                <a:defRPr/>
              </a:pPr>
              <a:t>‹#›</a:t>
            </a:fld>
            <a:endParaRPr lang="en-US"/>
          </a:p>
        </p:txBody>
      </p:sp>
      <p:sp>
        <p:nvSpPr>
          <p:cNvPr id="1032" name="Rectangle 8"/>
          <p:cNvSpPr>
            <a:spLocks noChangeArrowheads="1"/>
          </p:cNvSpPr>
          <p:nvPr/>
        </p:nvSpPr>
        <p:spPr bwMode="auto">
          <a:xfrm>
            <a:off x="962025" y="349250"/>
            <a:ext cx="1628775" cy="457200"/>
          </a:xfrm>
          <a:prstGeom prst="rect">
            <a:avLst/>
          </a:prstGeom>
          <a:noFill/>
          <a:ln w="9525">
            <a:noFill/>
            <a:miter lim="800000"/>
            <a:headEnd/>
            <a:tailEnd/>
          </a:ln>
          <a:effectLst/>
        </p:spPr>
        <p:txBody>
          <a:bodyPr>
            <a:prstTxWarp prst="textNoShape">
              <a:avLst/>
            </a:prstTxWarp>
            <a:spAutoFit/>
          </a:bodyPr>
          <a:lstStyle/>
          <a:p>
            <a:pPr>
              <a:defRPr/>
            </a:pPr>
            <a:endParaRPr lang="en-US" sz="2400">
              <a:latin typeface="Times" pitchFamily="-112" charset="0"/>
              <a:ea typeface="+mn-ea"/>
              <a:cs typeface="+mn-cs"/>
            </a:endParaRPr>
          </a:p>
        </p:txBody>
      </p:sp>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rgbClr val="011D75"/>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2800" b="1">
          <a:solidFill>
            <a:srgbClr val="011D75"/>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2800" b="1">
          <a:solidFill>
            <a:srgbClr val="011D75"/>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2800" b="1">
          <a:solidFill>
            <a:srgbClr val="011D75"/>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2800" b="1">
          <a:solidFill>
            <a:srgbClr val="011D75"/>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2800" b="1">
          <a:solidFill>
            <a:srgbClr val="011D75"/>
          </a:solidFill>
          <a:latin typeface="Arial" pitchFamily="-112" charset="0"/>
        </a:defRPr>
      </a:lvl6pPr>
      <a:lvl7pPr marL="914400" algn="l" rtl="0" fontAlgn="base">
        <a:spcBef>
          <a:spcPct val="0"/>
        </a:spcBef>
        <a:spcAft>
          <a:spcPct val="0"/>
        </a:spcAft>
        <a:defRPr sz="2800" b="1">
          <a:solidFill>
            <a:srgbClr val="011D75"/>
          </a:solidFill>
          <a:latin typeface="Arial" pitchFamily="-112" charset="0"/>
        </a:defRPr>
      </a:lvl7pPr>
      <a:lvl8pPr marL="1371600" algn="l" rtl="0" fontAlgn="base">
        <a:spcBef>
          <a:spcPct val="0"/>
        </a:spcBef>
        <a:spcAft>
          <a:spcPct val="0"/>
        </a:spcAft>
        <a:defRPr sz="2800" b="1">
          <a:solidFill>
            <a:srgbClr val="011D75"/>
          </a:solidFill>
          <a:latin typeface="Arial" pitchFamily="-112" charset="0"/>
        </a:defRPr>
      </a:lvl8pPr>
      <a:lvl9pPr marL="1828800" algn="l" rtl="0" fontAlgn="base">
        <a:spcBef>
          <a:spcPct val="0"/>
        </a:spcBef>
        <a:spcAft>
          <a:spcPct val="0"/>
        </a:spcAft>
        <a:defRPr sz="2800" b="1">
          <a:solidFill>
            <a:srgbClr val="011D75"/>
          </a:solidFill>
          <a:latin typeface="Arial" pitchFamily="-112" charset="0"/>
        </a:defRPr>
      </a:lvl9pPr>
    </p:titleStyle>
    <p:bodyStyle>
      <a:lvl1pPr marL="342900" indent="-342900" algn="l" rtl="0" eaLnBrk="0" fontAlgn="base" hangingPunct="0">
        <a:spcBef>
          <a:spcPct val="20000"/>
        </a:spcBef>
        <a:spcAft>
          <a:spcPct val="0"/>
        </a:spcAft>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Times" charset="0"/>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rgbClr val="011D75"/>
          </a:solidFill>
          <a:latin typeface="+mn-lt"/>
          <a:ea typeface="ＭＳ Ｐゴシック" pitchFamily="-112" charset="-128"/>
        </a:defRPr>
      </a:lvl3pPr>
      <a:lvl4pPr marL="1600200" indent="-228600" algn="l" rtl="0" eaLnBrk="0" fontAlgn="base" hangingPunct="0">
        <a:spcBef>
          <a:spcPct val="20000"/>
        </a:spcBef>
        <a:spcAft>
          <a:spcPct val="0"/>
        </a:spcAft>
        <a:buFont typeface="Times" charset="0"/>
        <a:buChar char="•"/>
        <a:defRPr>
          <a:solidFill>
            <a:schemeClr val="bg2"/>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bg2"/>
          </a:solidFill>
          <a:latin typeface="+mn-lt"/>
          <a:ea typeface="ＭＳ Ｐゴシック" pitchFamily="-112" charset="-128"/>
        </a:defRPr>
      </a:lvl5pPr>
      <a:lvl6pPr marL="2514600" indent="-228600" algn="l" rtl="0" fontAlgn="base">
        <a:spcBef>
          <a:spcPct val="20000"/>
        </a:spcBef>
        <a:spcAft>
          <a:spcPct val="0"/>
        </a:spcAft>
        <a:buChar char="-"/>
        <a:defRPr sz="1600">
          <a:solidFill>
            <a:schemeClr val="bg2"/>
          </a:solidFill>
          <a:latin typeface="+mn-lt"/>
          <a:ea typeface="ＭＳ Ｐゴシック" pitchFamily="-112" charset="-128"/>
        </a:defRPr>
      </a:lvl6pPr>
      <a:lvl7pPr marL="2971800" indent="-228600" algn="l" rtl="0" fontAlgn="base">
        <a:spcBef>
          <a:spcPct val="20000"/>
        </a:spcBef>
        <a:spcAft>
          <a:spcPct val="0"/>
        </a:spcAft>
        <a:buChar char="-"/>
        <a:defRPr sz="1600">
          <a:solidFill>
            <a:schemeClr val="bg2"/>
          </a:solidFill>
          <a:latin typeface="+mn-lt"/>
          <a:ea typeface="ＭＳ Ｐゴシック" pitchFamily="-112" charset="-128"/>
        </a:defRPr>
      </a:lvl7pPr>
      <a:lvl8pPr marL="3429000" indent="-228600" algn="l" rtl="0" fontAlgn="base">
        <a:spcBef>
          <a:spcPct val="20000"/>
        </a:spcBef>
        <a:spcAft>
          <a:spcPct val="0"/>
        </a:spcAft>
        <a:buChar char="-"/>
        <a:defRPr sz="1600">
          <a:solidFill>
            <a:schemeClr val="bg2"/>
          </a:solidFill>
          <a:latin typeface="+mn-lt"/>
          <a:ea typeface="ＭＳ Ｐゴシック" pitchFamily="-112" charset="-128"/>
        </a:defRPr>
      </a:lvl8pPr>
      <a:lvl9pPr marL="3886200" indent="-228600" algn="l" rtl="0" fontAlgn="base">
        <a:spcBef>
          <a:spcPct val="20000"/>
        </a:spcBef>
        <a:spcAft>
          <a:spcPct val="0"/>
        </a:spcAft>
        <a:buChar char="-"/>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video" Target="file:///\\localhost\C\\Gary's%20Stuff%20-%20Technical%20-%20Current\Resource%20Mgr%20Stuff\AntResourceMngKickOff2\GDPAA%20Movie%20-%20100108.wmv" TargetMode="External"/><Relationship Id="rId2" Type="http://schemas.openxmlformats.org/officeDocument/2006/relationships/slideLayout" Target="../slideLayouts/slideLayout2.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1.png"/><Relationship Id="rId5" Type="http://schemas.openxmlformats.org/officeDocument/2006/relationships/hyperlink" Target="mailto:Richards@Stottlerhenke.com" TargetMode="External"/><Relationship Id="rId6" Type="http://schemas.openxmlformats.org/officeDocument/2006/relationships/image" Target="../media/image1.jpeg"/><Relationship Id="rId7" Type="http://schemas.openxmlformats.org/officeDocument/2006/relationships/image" Target="../media/image2.png"/><Relationship Id="rId8" Type="http://schemas.openxmlformats.org/officeDocument/2006/relationships/image" Target="../media/image3.jpeg"/><Relationship Id="rId9"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1219200" y="1371600"/>
            <a:ext cx="6629400" cy="2514600"/>
          </a:xfrm>
        </p:spPr>
        <p:txBody>
          <a:bodyPr/>
          <a:lstStyle/>
          <a:p>
            <a:pPr eaLnBrk="1" hangingPunct="1"/>
            <a:r>
              <a:rPr lang="en-US" sz="3600" dirty="0" smtClean="0">
                <a:ea typeface="ＭＳ Ｐゴシック" charset="-128"/>
                <a:cs typeface="ＭＳ Ｐゴシック" charset="-128"/>
              </a:rPr>
              <a:t>Aurora-CCPM</a:t>
            </a:r>
            <a:endParaRPr lang="en-US" sz="3600" dirty="0">
              <a:ea typeface="ＭＳ Ｐゴシック" charset="-128"/>
              <a:cs typeface="ＭＳ Ｐゴシック" charset="-128"/>
            </a:endParaRPr>
          </a:p>
        </p:txBody>
      </p:sp>
      <p:sp>
        <p:nvSpPr>
          <p:cNvPr id="21507" name="Rectangle 9"/>
          <p:cNvSpPr>
            <a:spLocks noGrp="1" noChangeArrowheads="1"/>
          </p:cNvSpPr>
          <p:nvPr>
            <p:ph type="subTitle" idx="1"/>
          </p:nvPr>
        </p:nvSpPr>
        <p:spPr>
          <a:xfrm>
            <a:off x="1219200" y="4191000"/>
            <a:ext cx="5867400" cy="1270000"/>
          </a:xfrm>
          <a:noFill/>
        </p:spPr>
        <p:txBody>
          <a:bodyPr/>
          <a:lstStyle/>
          <a:p>
            <a:pPr eaLnBrk="1" hangingPunct="1"/>
            <a:r>
              <a:rPr lang="en-US" dirty="0" smtClean="0">
                <a:solidFill>
                  <a:srgbClr val="4D4D4D"/>
                </a:solidFill>
                <a:ea typeface="ＭＳ Ｐゴシック" charset="-128"/>
                <a:cs typeface="ＭＳ Ｐゴシック" charset="-128"/>
              </a:rPr>
              <a:t>Critical Chain Project Management with Intelligent Scheduling</a:t>
            </a:r>
          </a:p>
          <a:p>
            <a:pPr eaLnBrk="1" hangingPunct="1"/>
            <a:endParaRPr lang="en-US" dirty="0">
              <a:solidFill>
                <a:srgbClr val="4D4D4D"/>
              </a:solidFill>
              <a:ea typeface="ＭＳ Ｐゴシック" charset="-128"/>
              <a:cs typeface="ＭＳ Ｐゴシック" charset="-128"/>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057900" y="6400800"/>
            <a:ext cx="533400" cy="304800"/>
          </a:xfrm>
        </p:spPr>
        <p:txBody>
          <a:bodyPr/>
          <a:lstStyle/>
          <a:p>
            <a:pPr>
              <a:defRPr/>
            </a:pPr>
            <a:fld id="{87A55EDA-D01F-AF49-A8DF-07B12EA4ECCE}" type="slidenum">
              <a:rPr lang="en-US" smtClean="0"/>
              <a:pPr>
                <a:defRPr/>
              </a:pPr>
              <a:t>10</a:t>
            </a:fld>
            <a:endParaRPr lang="en-US"/>
          </a:p>
        </p:txBody>
      </p:sp>
      <p:sp>
        <p:nvSpPr>
          <p:cNvPr id="49155" name="Rectangle 2"/>
          <p:cNvSpPr>
            <a:spLocks noGrp="1" noChangeArrowheads="1"/>
          </p:cNvSpPr>
          <p:nvPr>
            <p:ph type="title"/>
          </p:nvPr>
        </p:nvSpPr>
        <p:spPr>
          <a:xfrm>
            <a:off x="76200" y="228600"/>
            <a:ext cx="7543800" cy="914400"/>
          </a:xfrm>
        </p:spPr>
        <p:txBody>
          <a:bodyPr/>
          <a:lstStyle/>
          <a:p>
            <a:pPr eaLnBrk="1" hangingPunct="1"/>
            <a:r>
              <a:rPr lang="en-US" dirty="0">
                <a:ea typeface="ＭＳ Ｐゴシック" charset="-128"/>
                <a:cs typeface="ＭＳ Ｐゴシック" charset="-128"/>
              </a:rPr>
              <a:t>A Small Critical Chain Project </a:t>
            </a:r>
            <a:br>
              <a:rPr lang="en-US" dirty="0">
                <a:ea typeface="ＭＳ Ｐゴシック" charset="-128"/>
                <a:cs typeface="ＭＳ Ｐゴシック" charset="-128"/>
              </a:rPr>
            </a:br>
            <a:r>
              <a:rPr lang="en-US" dirty="0">
                <a:ea typeface="ＭＳ Ｐゴシック" charset="-128"/>
                <a:cs typeface="ＭＳ Ｐゴシック" charset="-128"/>
              </a:rPr>
              <a:t>(Critical Chain in Yellow w/ </a:t>
            </a:r>
            <a:r>
              <a:rPr lang="en-US" dirty="0" smtClean="0">
                <a:ea typeface="ＭＳ Ｐゴシック" charset="-128"/>
                <a:cs typeface="ＭＳ Ｐゴシック" charset="-128"/>
              </a:rPr>
              <a:t>Bold Outline</a:t>
            </a:r>
            <a:r>
              <a:rPr lang="en-US" dirty="0">
                <a:ea typeface="ＭＳ Ｐゴシック" charset="-128"/>
                <a:cs typeface="ＭＳ Ｐゴシック" charset="-128"/>
              </a:rPr>
              <a:t>)</a:t>
            </a:r>
          </a:p>
        </p:txBody>
      </p:sp>
      <p:sp>
        <p:nvSpPr>
          <p:cNvPr id="49156" name="Rectangle 3"/>
          <p:cNvSpPr>
            <a:spLocks noChangeArrowheads="1"/>
          </p:cNvSpPr>
          <p:nvPr/>
        </p:nvSpPr>
        <p:spPr bwMode="auto">
          <a:xfrm>
            <a:off x="7866063" y="202882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49157" name="Picture 4"/>
          <p:cNvPicPr>
            <a:picLocks noChangeAspect="1" noChangeArrowheads="1"/>
          </p:cNvPicPr>
          <p:nvPr/>
        </p:nvPicPr>
        <p:blipFill>
          <a:blip r:embed="rId3"/>
          <a:srcRect/>
          <a:stretch>
            <a:fillRect/>
          </a:stretch>
        </p:blipFill>
        <p:spPr bwMode="auto">
          <a:xfrm>
            <a:off x="28575" y="1371600"/>
            <a:ext cx="8963025" cy="43767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35061526-158A-AF4D-83D7-79BD09964471}" type="slidenum">
              <a:rPr lang="en-US" smtClean="0"/>
              <a:pPr>
                <a:defRPr/>
              </a:pPr>
              <a:t>11</a:t>
            </a:fld>
            <a:endParaRPr lang="en-US"/>
          </a:p>
        </p:txBody>
      </p:sp>
      <p:sp>
        <p:nvSpPr>
          <p:cNvPr id="51203" name="Rectangle 2"/>
          <p:cNvSpPr>
            <a:spLocks noGrp="1" noChangeArrowheads="1"/>
          </p:cNvSpPr>
          <p:nvPr>
            <p:ph type="title"/>
          </p:nvPr>
        </p:nvSpPr>
        <p:spPr/>
        <p:txBody>
          <a:bodyPr/>
          <a:lstStyle/>
          <a:p>
            <a:pPr eaLnBrk="1" hangingPunct="1"/>
            <a:r>
              <a:rPr lang="en-US" dirty="0">
                <a:ea typeface="ＭＳ Ｐゴシック" charset="-128"/>
                <a:cs typeface="ＭＳ Ｐゴシック" charset="-128"/>
              </a:rPr>
              <a:t>Fever Chart</a:t>
            </a:r>
          </a:p>
        </p:txBody>
      </p:sp>
      <p:pic>
        <p:nvPicPr>
          <p:cNvPr id="51204" name="Picture 3"/>
          <p:cNvPicPr>
            <a:picLocks noChangeAspect="1" noChangeArrowheads="1"/>
          </p:cNvPicPr>
          <p:nvPr/>
        </p:nvPicPr>
        <p:blipFill>
          <a:blip r:embed="rId3"/>
          <a:srcRect/>
          <a:stretch>
            <a:fillRect/>
          </a:stretch>
        </p:blipFill>
        <p:spPr bwMode="auto">
          <a:xfrm>
            <a:off x="876300" y="1447800"/>
            <a:ext cx="7277100" cy="53609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C5AC3A82-18FD-3049-9B71-FDAA9709FB04}" type="slidenum">
              <a:rPr lang="en-US" smtClean="0"/>
              <a:pPr>
                <a:defRPr/>
              </a:pPr>
              <a:t>12</a:t>
            </a:fld>
            <a:endParaRPr lang="en-US"/>
          </a:p>
        </p:txBody>
      </p:sp>
      <p:sp>
        <p:nvSpPr>
          <p:cNvPr id="53251" name="Rectangle 2"/>
          <p:cNvSpPr>
            <a:spLocks noGrp="1" noChangeArrowheads="1"/>
          </p:cNvSpPr>
          <p:nvPr>
            <p:ph type="title"/>
          </p:nvPr>
        </p:nvSpPr>
        <p:spPr>
          <a:xfrm>
            <a:off x="914400" y="0"/>
            <a:ext cx="7543800" cy="685800"/>
          </a:xfrm>
        </p:spPr>
        <p:txBody>
          <a:bodyPr/>
          <a:lstStyle/>
          <a:p>
            <a:pPr eaLnBrk="1" hangingPunct="1"/>
            <a:r>
              <a:rPr lang="en-US" sz="2400" dirty="0">
                <a:ea typeface="ＭＳ Ｐゴシック" charset="-128"/>
                <a:cs typeface="ＭＳ Ｐゴシック" charset="-128"/>
              </a:rPr>
              <a:t>Task Priority Report</a:t>
            </a:r>
          </a:p>
        </p:txBody>
      </p:sp>
      <p:pic>
        <p:nvPicPr>
          <p:cNvPr id="53252" name="Picture 3"/>
          <p:cNvPicPr>
            <a:picLocks noChangeAspect="1" noChangeArrowheads="1"/>
          </p:cNvPicPr>
          <p:nvPr/>
        </p:nvPicPr>
        <p:blipFill>
          <a:blip r:embed="rId3"/>
          <a:srcRect/>
          <a:stretch>
            <a:fillRect/>
          </a:stretch>
        </p:blipFill>
        <p:spPr bwMode="auto">
          <a:xfrm>
            <a:off x="838200" y="990600"/>
            <a:ext cx="7239000" cy="566261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Number Placeholder 5"/>
          <p:cNvSpPr>
            <a:spLocks noGrp="1"/>
          </p:cNvSpPr>
          <p:nvPr>
            <p:ph type="sldNum" sz="quarter" idx="4294967295"/>
          </p:nvPr>
        </p:nvSpPr>
        <p:spPr>
          <a:xfrm>
            <a:off x="6057900" y="6400800"/>
            <a:ext cx="533400" cy="304800"/>
          </a:xfrm>
          <a:noFill/>
        </p:spPr>
        <p:txBody>
          <a:bodyPr/>
          <a:lstStyle/>
          <a:p>
            <a:fld id="{EB9A4E69-3B15-774C-A77C-F03FDA4333E4}" type="slidenum">
              <a:rPr lang="en-US" smtClean="0">
                <a:latin typeface="Arial" charset="0"/>
                <a:ea typeface="ＭＳ Ｐゴシック" charset="-128"/>
                <a:cs typeface="ＭＳ Ｐゴシック" charset="-128"/>
              </a:rPr>
              <a:pPr/>
              <a:t>13</a:t>
            </a:fld>
            <a:endParaRPr lang="en-US" smtClean="0">
              <a:latin typeface="Arial" charset="0"/>
              <a:ea typeface="ＭＳ Ｐゴシック" charset="-128"/>
              <a:cs typeface="ＭＳ Ｐゴシック" charset="-128"/>
            </a:endParaRPr>
          </a:p>
        </p:txBody>
      </p:sp>
      <p:sp>
        <p:nvSpPr>
          <p:cNvPr id="46083" name="Rectangle 2"/>
          <p:cNvSpPr>
            <a:spLocks noGrp="1" noChangeArrowheads="1"/>
          </p:cNvSpPr>
          <p:nvPr>
            <p:ph type="title"/>
          </p:nvPr>
        </p:nvSpPr>
        <p:spPr>
          <a:xfrm>
            <a:off x="304800" y="152400"/>
            <a:ext cx="7543800" cy="1066800"/>
          </a:xfrm>
        </p:spPr>
        <p:txBody>
          <a:bodyPr/>
          <a:lstStyle/>
          <a:p>
            <a:pPr eaLnBrk="1" hangingPunct="1"/>
            <a:r>
              <a:rPr lang="en-US" sz="3600" dirty="0">
                <a:ea typeface="ＭＳ Ｐゴシック" charset="-128"/>
                <a:cs typeface="ＭＳ Ｐゴシック" charset="-128"/>
              </a:rPr>
              <a:t>Aurora</a:t>
            </a:r>
            <a:r>
              <a:rPr lang="en-US" sz="3600" dirty="0" smtClean="0">
                <a:ea typeface="ＭＳ Ｐゴシック" charset="-128"/>
                <a:cs typeface="ＭＳ Ｐゴシック" charset="-128"/>
              </a:rPr>
              <a:t> / Aurora-CCPM Applications</a:t>
            </a:r>
            <a:endParaRPr lang="en-US" sz="3600" dirty="0">
              <a:ea typeface="ＭＳ Ｐゴシック" charset="-128"/>
              <a:cs typeface="ＭＳ Ｐゴシック" charset="-128"/>
            </a:endParaRPr>
          </a:p>
        </p:txBody>
      </p:sp>
      <p:sp>
        <p:nvSpPr>
          <p:cNvPr id="46084" name="Rectangle 3"/>
          <p:cNvSpPr>
            <a:spLocks noGrp="1" noChangeArrowheads="1"/>
          </p:cNvSpPr>
          <p:nvPr>
            <p:ph type="body" idx="1"/>
          </p:nvPr>
        </p:nvSpPr>
        <p:spPr>
          <a:xfrm>
            <a:off x="914400" y="1524000"/>
            <a:ext cx="7543800" cy="4419600"/>
          </a:xfrm>
        </p:spPr>
        <p:txBody>
          <a:bodyPr/>
          <a:lstStyle/>
          <a:p>
            <a:pPr eaLnBrk="1" hangingPunct="1">
              <a:lnSpc>
                <a:spcPct val="80000"/>
              </a:lnSpc>
              <a:buFontTx/>
              <a:buChar char="•"/>
            </a:pPr>
            <a:r>
              <a:rPr lang="en-US" sz="2400" dirty="0">
                <a:ea typeface="ＭＳ Ｐゴシック" charset="-128"/>
                <a:cs typeface="ＭＳ Ｐゴシック" charset="-128"/>
              </a:rPr>
              <a:t>Boeing 787 Aircraft Assembly (replaced 20 year, in-house Timepiece product)</a:t>
            </a:r>
          </a:p>
          <a:p>
            <a:pPr eaLnBrk="1" hangingPunct="1">
              <a:lnSpc>
                <a:spcPct val="80000"/>
              </a:lnSpc>
              <a:buFontTx/>
              <a:buChar char="•"/>
            </a:pPr>
            <a:r>
              <a:rPr lang="en-US" sz="2400" dirty="0">
                <a:ea typeface="ＭＳ Ｐゴシック" charset="-128"/>
                <a:cs typeface="ＭＳ Ｐゴシック" charset="-128"/>
              </a:rPr>
              <a:t>Space Shuttle Processing</a:t>
            </a:r>
          </a:p>
          <a:p>
            <a:pPr eaLnBrk="1" hangingPunct="1">
              <a:lnSpc>
                <a:spcPct val="80000"/>
              </a:lnSpc>
              <a:buFontTx/>
              <a:buChar char="•"/>
            </a:pPr>
            <a:r>
              <a:rPr lang="en-US" sz="2400" dirty="0">
                <a:ea typeface="ＭＳ Ｐゴシック" charset="-128"/>
                <a:cs typeface="ＭＳ Ｐゴシック" charset="-128"/>
              </a:rPr>
              <a:t>Space Station Processing Facility (SSPF) floor space and resources</a:t>
            </a:r>
          </a:p>
          <a:p>
            <a:pPr eaLnBrk="1" hangingPunct="1">
              <a:lnSpc>
                <a:spcPct val="80000"/>
              </a:lnSpc>
              <a:buFontTx/>
              <a:buChar char="•"/>
            </a:pPr>
            <a:r>
              <a:rPr lang="en-US" sz="2400" dirty="0">
                <a:ea typeface="ＭＳ Ｐゴシック" charset="-128"/>
                <a:cs typeface="ＭＳ Ｐゴシック" charset="-128"/>
              </a:rPr>
              <a:t>Navy Ship System Upgrades</a:t>
            </a:r>
          </a:p>
          <a:p>
            <a:pPr eaLnBrk="1" hangingPunct="1">
              <a:lnSpc>
                <a:spcPct val="80000"/>
              </a:lnSpc>
              <a:buFontTx/>
              <a:buChar char="•"/>
            </a:pPr>
            <a:r>
              <a:rPr lang="en-US" sz="2400" dirty="0">
                <a:ea typeface="ＭＳ Ｐゴシック" charset="-128"/>
                <a:cs typeface="ＭＳ Ｐゴシック" charset="-128"/>
              </a:rPr>
              <a:t>Crew Exploration Vehicle (CEV) In-space crew/resource</a:t>
            </a:r>
          </a:p>
          <a:p>
            <a:pPr eaLnBrk="1" hangingPunct="1">
              <a:lnSpc>
                <a:spcPct val="80000"/>
              </a:lnSpc>
              <a:buFontTx/>
              <a:buChar char="•"/>
            </a:pPr>
            <a:r>
              <a:rPr lang="en-US" sz="2400" dirty="0">
                <a:ea typeface="ＭＳ Ｐゴシック" charset="-128"/>
                <a:cs typeface="ＭＳ Ｐゴシック" charset="-128"/>
              </a:rPr>
              <a:t>Ballistic missile intercepts</a:t>
            </a:r>
          </a:p>
          <a:p>
            <a:pPr eaLnBrk="1" hangingPunct="1">
              <a:lnSpc>
                <a:spcPct val="80000"/>
              </a:lnSpc>
              <a:buFontTx/>
              <a:buChar char="•"/>
            </a:pPr>
            <a:r>
              <a:rPr lang="en-US" sz="2400" dirty="0">
                <a:ea typeface="ＭＳ Ｐゴシック" charset="-128"/>
                <a:cs typeface="ＭＳ Ｐゴシック" charset="-128"/>
              </a:rPr>
              <a:t>Electronic Intelligence (ELINT) aircraft/sensors</a:t>
            </a:r>
          </a:p>
          <a:p>
            <a:pPr eaLnBrk="1" hangingPunct="1">
              <a:lnSpc>
                <a:spcPct val="80000"/>
              </a:lnSpc>
            </a:pPr>
            <a:r>
              <a:rPr lang="en-US" sz="2400" dirty="0">
                <a:solidFill>
                  <a:schemeClr val="accent2"/>
                </a:solidFill>
                <a:ea typeface="ＭＳ Ｐゴシック" charset="-128"/>
                <a:cs typeface="ＭＳ Ｐゴシック" charset="-128"/>
              </a:rPr>
              <a:t>In every domain attempted, Aurora has surpassed all existing scheduling systems</a:t>
            </a:r>
            <a:r>
              <a:rPr lang="en-US" sz="2400" dirty="0">
                <a:ea typeface="ＭＳ Ｐゴシック" charset="-128"/>
                <a:cs typeface="ＭＳ Ｐゴシック" charset="-128"/>
              </a:rPr>
              <a:t> </a:t>
            </a:r>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2"/>
          <a:srcRect/>
          <a:stretch>
            <a:fillRect/>
          </a:stretch>
        </p:blipFill>
        <p:spPr bwMode="auto">
          <a:xfrm>
            <a:off x="-381000" y="-990600"/>
            <a:ext cx="9810750" cy="7848600"/>
          </a:xfrm>
          <a:prstGeom prst="rect">
            <a:avLst/>
          </a:prstGeom>
          <a:noFill/>
          <a:ln w="9525">
            <a:noFill/>
            <a:miter lim="800000"/>
            <a:headEnd/>
            <a:tailEnd/>
          </a:ln>
        </p:spPr>
      </p:pic>
      <p:sp>
        <p:nvSpPr>
          <p:cNvPr id="48131" name="Rectangle 2"/>
          <p:cNvSpPr>
            <a:spLocks noGrp="1" noChangeArrowheads="1"/>
          </p:cNvSpPr>
          <p:nvPr>
            <p:ph type="title"/>
          </p:nvPr>
        </p:nvSpPr>
        <p:spPr>
          <a:xfrm>
            <a:off x="914400" y="0"/>
            <a:ext cx="7543800" cy="685800"/>
          </a:xfrm>
        </p:spPr>
        <p:txBody>
          <a:bodyPr/>
          <a:lstStyle/>
          <a:p>
            <a:r>
              <a:rPr lang="en-US" dirty="0">
                <a:ea typeface="ＭＳ Ｐゴシック" charset="-128"/>
                <a:cs typeface="ＭＳ Ｐゴシック" charset="-128"/>
              </a:rPr>
              <a:t>Boeing Airplane Assembly Scheduling</a:t>
            </a:r>
          </a:p>
        </p:txBody>
      </p:sp>
      <p:sp>
        <p:nvSpPr>
          <p:cNvPr id="48132" name="Rectangle 3"/>
          <p:cNvSpPr>
            <a:spLocks noGrp="1" noChangeArrowheads="1"/>
          </p:cNvSpPr>
          <p:nvPr>
            <p:ph type="body" idx="1"/>
          </p:nvPr>
        </p:nvSpPr>
        <p:spPr>
          <a:xfrm>
            <a:off x="914400" y="2971800"/>
            <a:ext cx="7543800" cy="3810000"/>
          </a:xfrm>
          <a:solidFill>
            <a:schemeClr val="bg1">
              <a:alpha val="20000"/>
            </a:schemeClr>
          </a:solidFill>
        </p:spPr>
        <p:txBody>
          <a:bodyPr/>
          <a:lstStyle/>
          <a:p>
            <a:pPr>
              <a:buFontTx/>
              <a:buChar char="•"/>
            </a:pPr>
            <a:r>
              <a:rPr lang="en-US" dirty="0">
                <a:ea typeface="ＭＳ Ｐゴシック" charset="-128"/>
                <a:cs typeface="ＭＳ Ｐゴシック" charset="-128"/>
              </a:rPr>
              <a:t>Very large, complex models</a:t>
            </a:r>
          </a:p>
          <a:p>
            <a:pPr lvl="1"/>
            <a:r>
              <a:rPr lang="en-US" dirty="0"/>
              <a:t>Large numbers of resource contentions, constraints</a:t>
            </a:r>
          </a:p>
          <a:p>
            <a:pPr>
              <a:buFontTx/>
              <a:buChar char="•"/>
            </a:pPr>
            <a:r>
              <a:rPr lang="en-US" dirty="0">
                <a:ea typeface="ＭＳ Ｐゴシック" charset="-128"/>
                <a:cs typeface="ＭＳ Ｐゴシック" charset="-128"/>
              </a:rPr>
              <a:t>Widely distributed users working on different projects</a:t>
            </a:r>
          </a:p>
          <a:p>
            <a:pPr>
              <a:buFontTx/>
              <a:buChar char="•"/>
            </a:pPr>
            <a:r>
              <a:rPr lang="en-US" dirty="0">
                <a:ea typeface="ＭＳ Ｐゴシック" charset="-128"/>
                <a:cs typeface="ＭＳ Ｐゴシック" charset="-128"/>
              </a:rPr>
              <a:t>Part of integrated management system</a:t>
            </a:r>
          </a:p>
          <a:p>
            <a:pPr lvl="1"/>
            <a:r>
              <a:rPr lang="en-US" dirty="0"/>
              <a:t>Accepts inputs from </a:t>
            </a:r>
            <a:r>
              <a:rPr lang="en-US" dirty="0" smtClean="0"/>
              <a:t>corporate modeling </a:t>
            </a:r>
            <a:r>
              <a:rPr lang="en-US" dirty="0"/>
              <a:t>system, sends outputs to shop floor management system</a:t>
            </a:r>
          </a:p>
          <a:p>
            <a:pPr lvl="1"/>
            <a:endParaRPr lang="en-US" dirty="0"/>
          </a:p>
        </p:txBody>
      </p:sp>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srcRect/>
          <a:stretch>
            <a:fillRect/>
          </a:stretch>
        </p:blipFill>
        <p:spPr bwMode="auto">
          <a:xfrm>
            <a:off x="0" y="0"/>
            <a:ext cx="9144000" cy="7256463"/>
          </a:xfrm>
          <a:prstGeom prst="rect">
            <a:avLst/>
          </a:prstGeom>
          <a:noFill/>
          <a:ln w="9525">
            <a:noFill/>
            <a:miter lim="800000"/>
            <a:headEnd/>
            <a:tailEnd/>
          </a:ln>
        </p:spPr>
      </p:pic>
      <p:sp>
        <p:nvSpPr>
          <p:cNvPr id="49155" name="Rectangle 2"/>
          <p:cNvSpPr>
            <a:spLocks noGrp="1" noChangeArrowheads="1"/>
          </p:cNvSpPr>
          <p:nvPr>
            <p:ph type="title"/>
          </p:nvPr>
        </p:nvSpPr>
        <p:spPr/>
        <p:txBody>
          <a:bodyPr/>
          <a:lstStyle/>
          <a:p>
            <a:r>
              <a:rPr lang="en-US" dirty="0">
                <a:ea typeface="ＭＳ Ｐゴシック" charset="-128"/>
                <a:cs typeface="ＭＳ Ｐゴシック" charset="-128"/>
              </a:rPr>
              <a:t>Learjet Multi-Phase Assembly Scheduling</a:t>
            </a:r>
          </a:p>
        </p:txBody>
      </p:sp>
      <p:sp>
        <p:nvSpPr>
          <p:cNvPr id="49156" name="Rectangle 3"/>
          <p:cNvSpPr>
            <a:spLocks noGrp="1" noChangeArrowheads="1"/>
          </p:cNvSpPr>
          <p:nvPr>
            <p:ph type="body" idx="1"/>
          </p:nvPr>
        </p:nvSpPr>
        <p:spPr>
          <a:xfrm>
            <a:off x="914400" y="1600200"/>
            <a:ext cx="7543800" cy="3733800"/>
          </a:xfrm>
          <a:solidFill>
            <a:schemeClr val="bg1">
              <a:alpha val="20000"/>
            </a:schemeClr>
          </a:solidFill>
        </p:spPr>
        <p:txBody>
          <a:bodyPr/>
          <a:lstStyle/>
          <a:p>
            <a:pPr>
              <a:buFontTx/>
              <a:buChar char="•"/>
            </a:pPr>
            <a:r>
              <a:rPr lang="en-US">
                <a:ea typeface="ＭＳ Ｐゴシック" charset="-128"/>
                <a:cs typeface="ＭＳ Ｐゴシック" charset="-128"/>
              </a:rPr>
              <a:t>Many small, inter-related models</a:t>
            </a:r>
          </a:p>
          <a:p>
            <a:pPr>
              <a:buFontTx/>
              <a:buChar char="•"/>
            </a:pPr>
            <a:r>
              <a:rPr lang="en-US">
                <a:ea typeface="ＭＳ Ｐゴシック" charset="-128"/>
                <a:cs typeface="ＭＳ Ｐゴシック" charset="-128"/>
              </a:rPr>
              <a:t>Each model must be managed separately, but may impact other models</a:t>
            </a:r>
          </a:p>
          <a:p>
            <a:pPr>
              <a:buFontTx/>
              <a:buChar char="•"/>
            </a:pPr>
            <a:r>
              <a:rPr lang="en-US">
                <a:ea typeface="ＭＳ Ｐゴシック" charset="-128"/>
                <a:cs typeface="ＭＳ Ｐゴシック" charset="-128"/>
              </a:rPr>
              <a:t>Significant resource contention, moderate additional constraints</a:t>
            </a:r>
          </a:p>
          <a:p>
            <a:pPr>
              <a:buFontTx/>
              <a:buChar char="•"/>
            </a:pPr>
            <a:r>
              <a:rPr lang="en-US">
                <a:ea typeface="ＭＳ Ｐゴシック" charset="-128"/>
                <a:cs typeface="ＭＳ Ｐゴシック" charset="-128"/>
              </a:rPr>
              <a:t>In long term, models to be used both for long-term projections and short-term recovery management</a:t>
            </a:r>
          </a:p>
        </p:txBody>
      </p:sp>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srcRect/>
          <a:stretch>
            <a:fillRect/>
          </a:stretch>
        </p:blipFill>
        <p:spPr bwMode="auto">
          <a:xfrm>
            <a:off x="0" y="-44450"/>
            <a:ext cx="9144000" cy="6946900"/>
          </a:xfrm>
          <a:prstGeom prst="rect">
            <a:avLst/>
          </a:prstGeom>
          <a:noFill/>
          <a:ln w="9525">
            <a:noFill/>
            <a:miter lim="800000"/>
            <a:headEnd/>
            <a:tailEnd/>
          </a:ln>
        </p:spPr>
      </p:pic>
      <p:sp>
        <p:nvSpPr>
          <p:cNvPr id="50179" name="Rectangle 2"/>
          <p:cNvSpPr>
            <a:spLocks noGrp="1" noChangeArrowheads="1"/>
          </p:cNvSpPr>
          <p:nvPr>
            <p:ph type="title"/>
          </p:nvPr>
        </p:nvSpPr>
        <p:spPr>
          <a:xfrm>
            <a:off x="990600" y="0"/>
            <a:ext cx="5257800" cy="533400"/>
          </a:xfrm>
          <a:solidFill>
            <a:schemeClr val="bg1">
              <a:alpha val="50195"/>
            </a:schemeClr>
          </a:solidFill>
        </p:spPr>
        <p:txBody>
          <a:bodyPr/>
          <a:lstStyle/>
          <a:p>
            <a:r>
              <a:rPr lang="en-US" dirty="0">
                <a:solidFill>
                  <a:schemeClr val="tx1"/>
                </a:solidFill>
                <a:ea typeface="ＭＳ Ｐゴシック" charset="-128"/>
                <a:cs typeface="ＭＳ Ｐゴシック" charset="-128"/>
              </a:rPr>
              <a:t>Medical Resident Scheduling</a:t>
            </a:r>
          </a:p>
        </p:txBody>
      </p:sp>
      <p:sp>
        <p:nvSpPr>
          <p:cNvPr id="50180" name="Rectangle 3"/>
          <p:cNvSpPr>
            <a:spLocks noGrp="1" noChangeArrowheads="1"/>
          </p:cNvSpPr>
          <p:nvPr>
            <p:ph type="body" idx="1"/>
          </p:nvPr>
        </p:nvSpPr>
        <p:spPr>
          <a:xfrm>
            <a:off x="914400" y="1600200"/>
            <a:ext cx="7543800" cy="3429000"/>
          </a:xfrm>
          <a:solidFill>
            <a:schemeClr val="bg1">
              <a:alpha val="50195"/>
            </a:schemeClr>
          </a:solidFill>
        </p:spPr>
        <p:txBody>
          <a:bodyPr/>
          <a:lstStyle/>
          <a:p>
            <a:pPr>
              <a:buFontTx/>
              <a:buChar char="•"/>
            </a:pPr>
            <a:r>
              <a:rPr lang="en-US" dirty="0" smtClean="0">
                <a:ea typeface="ＭＳ Ｐゴシック" charset="-128"/>
                <a:cs typeface="ＭＳ Ｐゴシック" charset="-128"/>
              </a:rPr>
              <a:t>Involves </a:t>
            </a:r>
            <a:r>
              <a:rPr lang="en-US" dirty="0">
                <a:ea typeface="ＭＳ Ｐゴシック" charset="-128"/>
                <a:cs typeface="ＭＳ Ｐゴシック" charset="-128"/>
              </a:rPr>
              <a:t>allocating residents for hospital staffing and educational purposes</a:t>
            </a:r>
          </a:p>
          <a:p>
            <a:pPr>
              <a:buFontTx/>
              <a:buChar char="•"/>
            </a:pPr>
            <a:r>
              <a:rPr lang="en-US" dirty="0">
                <a:ea typeface="ＭＳ Ｐゴシック" charset="-128"/>
                <a:cs typeface="ＭＳ Ｐゴシック" charset="-128"/>
              </a:rPr>
              <a:t>150+ residents must be scheduled for a full year</a:t>
            </a:r>
          </a:p>
          <a:p>
            <a:pPr>
              <a:buFontTx/>
              <a:buChar char="•"/>
            </a:pPr>
            <a:r>
              <a:rPr lang="en-US" dirty="0">
                <a:ea typeface="ＭＳ Ｐゴシック" charset="-128"/>
                <a:cs typeface="ＭＳ Ｐゴシック" charset="-128"/>
              </a:rPr>
              <a:t>Extensive rules provide flexible constraints for an acceptable schedule</a:t>
            </a:r>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5"/>
          <p:cNvPicPr>
            <a:picLocks noChangeAspect="1"/>
          </p:cNvPicPr>
          <p:nvPr/>
        </p:nvPicPr>
        <p:blipFill>
          <a:blip r:embed="rId2"/>
          <a:srcRect/>
          <a:stretch>
            <a:fillRect/>
          </a:stretch>
        </p:blipFill>
        <p:spPr bwMode="auto">
          <a:xfrm>
            <a:off x="-469900" y="-349250"/>
            <a:ext cx="10083800" cy="7556500"/>
          </a:xfrm>
          <a:prstGeom prst="rect">
            <a:avLst/>
          </a:prstGeom>
          <a:noFill/>
          <a:ln w="9525">
            <a:noFill/>
            <a:miter lim="800000"/>
            <a:headEnd/>
            <a:tailEnd/>
          </a:ln>
        </p:spPr>
      </p:pic>
      <p:sp>
        <p:nvSpPr>
          <p:cNvPr id="51203" name="Title 1"/>
          <p:cNvSpPr>
            <a:spLocks noGrp="1"/>
          </p:cNvSpPr>
          <p:nvPr>
            <p:ph type="title"/>
          </p:nvPr>
        </p:nvSpPr>
        <p:spPr>
          <a:xfrm>
            <a:off x="228600" y="0"/>
            <a:ext cx="9067800" cy="457200"/>
          </a:xfrm>
          <a:solidFill>
            <a:schemeClr val="bg1">
              <a:alpha val="25098"/>
            </a:schemeClr>
          </a:solidFill>
        </p:spPr>
        <p:txBody>
          <a:bodyPr/>
          <a:lstStyle/>
          <a:p>
            <a:r>
              <a:rPr lang="en-US" b="0" spc="300" dirty="0" smtClean="0">
                <a:ln w="18415" cmpd="sng">
                  <a:solidFill>
                    <a:srgbClr val="FFFFFF"/>
                  </a:solidFill>
                  <a:prstDash val="solid"/>
                </a:ln>
                <a:effectLst>
                  <a:outerShdw blurRad="63500" dir="3600000" algn="tl" rotWithShape="0">
                    <a:srgbClr val="000000">
                      <a:alpha val="70000"/>
                    </a:srgbClr>
                  </a:outerShdw>
                </a:effectLst>
                <a:ea typeface="ＭＳ Ｐゴシック" charset="-128"/>
                <a:cs typeface="ＭＳ Ｐゴシック" charset="-128"/>
              </a:rPr>
              <a:t>Space Station Processing Facility Scheduling</a:t>
            </a:r>
          </a:p>
        </p:txBody>
      </p:sp>
      <p:sp>
        <p:nvSpPr>
          <p:cNvPr id="51204" name="Content Placeholder 2"/>
          <p:cNvSpPr>
            <a:spLocks noGrp="1"/>
          </p:cNvSpPr>
          <p:nvPr>
            <p:ph idx="1"/>
          </p:nvPr>
        </p:nvSpPr>
        <p:spPr>
          <a:xfrm>
            <a:off x="762000" y="4114800"/>
            <a:ext cx="7924800" cy="2743200"/>
          </a:xfrm>
          <a:solidFill>
            <a:schemeClr val="accent5">
              <a:alpha val="60000"/>
            </a:schemeClr>
          </a:solidFill>
        </p:spPr>
        <p:txBody>
          <a:bodyPr/>
          <a:lstStyle/>
          <a:p>
            <a:r>
              <a:rPr lang="en-US" dirty="0" smtClean="0">
                <a:ea typeface="ＭＳ Ｐゴシック" charset="-128"/>
                <a:cs typeface="ＭＳ Ｐゴシック" charset="-128"/>
              </a:rPr>
              <a:t>    At NASA’s Kennedy Space Center, Aurora schedules the use of floor space and other resources at the </a:t>
            </a:r>
            <a:r>
              <a:rPr lang="en-US" b="1" dirty="0" smtClean="0">
                <a:ea typeface="ＭＳ Ｐゴシック" charset="-128"/>
                <a:cs typeface="ＭＳ Ｐゴシック" charset="-128"/>
              </a:rPr>
              <a:t>Space Station Processing Facility</a:t>
            </a:r>
            <a:r>
              <a:rPr lang="en-US" dirty="0" smtClean="0">
                <a:ea typeface="ＭＳ Ｐゴシック" charset="-128"/>
                <a:cs typeface="ＭＳ Ｐゴシック" charset="-128"/>
              </a:rPr>
              <a:t>, the world’s largest low-particle clean room where International Space Station components are prepared for flight.</a:t>
            </a:r>
          </a:p>
        </p:txBody>
      </p:sp>
      <p:sp>
        <p:nvSpPr>
          <p:cNvPr id="51205" name="Slide Number Placeholder 3"/>
          <p:cNvSpPr>
            <a:spLocks noGrp="1"/>
          </p:cNvSpPr>
          <p:nvPr>
            <p:ph type="sldNum" sz="quarter" idx="4294967295"/>
          </p:nvPr>
        </p:nvSpPr>
        <p:spPr>
          <a:xfrm>
            <a:off x="6057900" y="6400800"/>
            <a:ext cx="533400" cy="304800"/>
          </a:xfrm>
          <a:noFill/>
        </p:spPr>
        <p:txBody>
          <a:bodyPr/>
          <a:lstStyle/>
          <a:p>
            <a:fld id="{9DE62B28-745C-0042-9A27-5DC8DB643AC6}" type="slidenum">
              <a:rPr lang="en-US" smtClean="0">
                <a:latin typeface="Arial" charset="0"/>
                <a:ea typeface="ＭＳ Ｐゴシック" charset="-128"/>
                <a:cs typeface="ＭＳ Ｐゴシック" charset="-128"/>
              </a:rPr>
              <a:pPr/>
              <a:t>17</a:t>
            </a:fld>
            <a:endParaRPr lang="en-US" smtClean="0">
              <a:latin typeface="Arial" charset="0"/>
              <a:ea typeface="ＭＳ Ｐゴシック" charset="-128"/>
              <a:cs typeface="ＭＳ Ｐゴシック"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4"/>
          <p:cNvPicPr>
            <a:picLocks noChangeAspect="1"/>
          </p:cNvPicPr>
          <p:nvPr/>
        </p:nvPicPr>
        <p:blipFill>
          <a:blip r:embed="rId3"/>
          <a:srcRect/>
          <a:stretch>
            <a:fillRect/>
          </a:stretch>
        </p:blipFill>
        <p:spPr bwMode="auto">
          <a:xfrm>
            <a:off x="0" y="0"/>
            <a:ext cx="9144000" cy="8032750"/>
          </a:xfrm>
          <a:prstGeom prst="rect">
            <a:avLst/>
          </a:prstGeom>
          <a:noFill/>
          <a:ln w="9525">
            <a:noFill/>
            <a:miter lim="800000"/>
            <a:headEnd/>
            <a:tailEnd/>
          </a:ln>
        </p:spPr>
      </p:pic>
      <p:sp>
        <p:nvSpPr>
          <p:cNvPr id="52227" name="Slide Number Placeholder 5"/>
          <p:cNvSpPr>
            <a:spLocks noGrp="1"/>
          </p:cNvSpPr>
          <p:nvPr>
            <p:ph type="sldNum" sz="quarter" idx="4294967295"/>
          </p:nvPr>
        </p:nvSpPr>
        <p:spPr>
          <a:xfrm>
            <a:off x="6057900" y="6400800"/>
            <a:ext cx="533400" cy="304800"/>
          </a:xfrm>
          <a:noFill/>
        </p:spPr>
        <p:txBody>
          <a:bodyPr/>
          <a:lstStyle/>
          <a:p>
            <a:fld id="{1E1D6DED-AC23-984B-AFEA-9912706E8845}" type="slidenum">
              <a:rPr lang="en-US">
                <a:latin typeface="Arial" charset="0"/>
                <a:ea typeface="ＭＳ Ｐゴシック" charset="-128"/>
                <a:cs typeface="ＭＳ Ｐゴシック" charset="-128"/>
              </a:rPr>
              <a:pPr/>
              <a:t>18</a:t>
            </a:fld>
            <a:endParaRPr lang="en-US">
              <a:latin typeface="Arial" charset="0"/>
              <a:ea typeface="ＭＳ Ｐゴシック" charset="-128"/>
              <a:cs typeface="ＭＳ Ｐゴシック" charset="-128"/>
            </a:endParaRPr>
          </a:p>
        </p:txBody>
      </p:sp>
      <p:sp>
        <p:nvSpPr>
          <p:cNvPr id="52228" name="Rectangle 2"/>
          <p:cNvSpPr>
            <a:spLocks noGrp="1" noChangeArrowheads="1"/>
          </p:cNvSpPr>
          <p:nvPr>
            <p:ph type="title"/>
          </p:nvPr>
        </p:nvSpPr>
        <p:spPr>
          <a:xfrm>
            <a:off x="2819400" y="228600"/>
            <a:ext cx="5562600" cy="533400"/>
          </a:xfrm>
          <a:solidFill>
            <a:schemeClr val="bg1">
              <a:lumMod val="85000"/>
              <a:alpha val="50195"/>
            </a:schemeClr>
          </a:solidFill>
        </p:spPr>
        <p:txBody>
          <a:bodyPr/>
          <a:lstStyle/>
          <a:p>
            <a:r>
              <a:rPr lang="en-US" b="0" spc="3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128"/>
                <a:cs typeface="ＭＳ Ｐゴシック" charset="-128"/>
              </a:rPr>
              <a:t>The Value of Aurora: NASA</a:t>
            </a:r>
          </a:p>
        </p:txBody>
      </p:sp>
      <p:sp>
        <p:nvSpPr>
          <p:cNvPr id="52229" name="Rectangle 3"/>
          <p:cNvSpPr>
            <a:spLocks noGrp="1" noChangeArrowheads="1"/>
          </p:cNvSpPr>
          <p:nvPr>
            <p:ph type="body" idx="1"/>
          </p:nvPr>
        </p:nvSpPr>
        <p:spPr>
          <a:xfrm>
            <a:off x="381000" y="1371600"/>
            <a:ext cx="8001000" cy="4572000"/>
          </a:xfrm>
          <a:solidFill>
            <a:schemeClr val="accent5">
              <a:alpha val="50000"/>
            </a:schemeClr>
          </a:solidFill>
        </p:spPr>
        <p:txBody>
          <a:bodyPr/>
          <a:lstStyle/>
          <a:p>
            <a:r>
              <a:rPr lang="en-US" dirty="0">
                <a:ea typeface="ＭＳ Ｐゴシック" charset="-128"/>
                <a:cs typeface="ＭＳ Ｐゴシック" charset="-128"/>
              </a:rPr>
              <a:t>“Aurora is used daily to support major processing and space shuttle launch decisions; to coordinate our launches with those of Russia, Japan, and the European Space Agency; and to determine NASA's launch requirements and flight rates," says NASA Shuttle Processing Manager </a:t>
            </a:r>
            <a:r>
              <a:rPr lang="en-US" b="1" i="1" dirty="0">
                <a:ea typeface="ＭＳ Ｐゴシック" charset="-128"/>
                <a:cs typeface="ＭＳ Ｐゴシック" charset="-128"/>
              </a:rPr>
              <a:t>Tom Overton</a:t>
            </a:r>
            <a:r>
              <a:rPr lang="en-US" dirty="0">
                <a:ea typeface="ＭＳ Ｐゴシック" charset="-128"/>
                <a:cs typeface="ＭＳ Ｐゴシック" charset="-128"/>
              </a:rPr>
              <a:t>. "It enables us to generate complex schedules in a few hours, compared to days or weeks required by our previous scheduling systems."</a:t>
            </a:r>
          </a:p>
        </p:txBody>
      </p:sp>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2"/>
          <a:srcRect/>
          <a:stretch>
            <a:fillRect/>
          </a:stretch>
        </p:blipFill>
        <p:spPr bwMode="auto">
          <a:xfrm>
            <a:off x="100012" y="1295400"/>
            <a:ext cx="9043988" cy="4953000"/>
          </a:xfrm>
          <a:prstGeom prst="rect">
            <a:avLst/>
          </a:prstGeom>
          <a:noFill/>
          <a:ln w="9525">
            <a:noFill/>
            <a:miter lim="800000"/>
            <a:headEnd/>
            <a:tailEnd/>
          </a:ln>
        </p:spPr>
      </p:pic>
      <p:sp>
        <p:nvSpPr>
          <p:cNvPr id="54275" name="Title 1"/>
          <p:cNvSpPr>
            <a:spLocks noGrp="1"/>
          </p:cNvSpPr>
          <p:nvPr>
            <p:ph type="title"/>
          </p:nvPr>
        </p:nvSpPr>
        <p:spPr>
          <a:xfrm>
            <a:off x="152400" y="228600"/>
            <a:ext cx="7543800" cy="838200"/>
          </a:xfrm>
        </p:spPr>
        <p:txBody>
          <a:bodyPr/>
          <a:lstStyle/>
          <a:p>
            <a:r>
              <a:rPr lang="en-US" dirty="0" smtClean="0">
                <a:ea typeface="ＭＳ Ｐゴシック" charset="-128"/>
                <a:cs typeface="ＭＳ Ｐゴシック" charset="-128"/>
              </a:rPr>
              <a:t>Acquisition Decision Expert </a:t>
            </a:r>
            <a:br>
              <a:rPr lang="en-US" dirty="0" smtClean="0">
                <a:ea typeface="ＭＳ Ｐゴシック" charset="-128"/>
                <a:cs typeface="ＭＳ Ｐゴシック" charset="-128"/>
              </a:rPr>
            </a:br>
            <a:r>
              <a:rPr lang="en-US" dirty="0" smtClean="0">
                <a:ea typeface="ＭＳ Ｐゴシック" charset="-128"/>
                <a:cs typeface="ＭＳ Ｐゴシック" charset="-128"/>
              </a:rPr>
              <a:t>Planning Tool (ADEPT) </a:t>
            </a:r>
          </a:p>
        </p:txBody>
      </p:sp>
      <p:sp>
        <p:nvSpPr>
          <p:cNvPr id="54276" name="Content Placeholder 2"/>
          <p:cNvSpPr>
            <a:spLocks noGrp="1"/>
          </p:cNvSpPr>
          <p:nvPr>
            <p:ph idx="1"/>
          </p:nvPr>
        </p:nvSpPr>
        <p:spPr>
          <a:xfrm>
            <a:off x="914400" y="1295400"/>
            <a:ext cx="7924800" cy="1371600"/>
          </a:xfrm>
          <a:solidFill>
            <a:schemeClr val="bg1">
              <a:alpha val="74901"/>
            </a:schemeClr>
          </a:solidFill>
        </p:spPr>
        <p:txBody>
          <a:bodyPr/>
          <a:lstStyle/>
          <a:p>
            <a:r>
              <a:rPr lang="en-US" dirty="0" smtClean="0">
                <a:ea typeface="ＭＳ Ｐゴシック" charset="-128"/>
                <a:cs typeface="ＭＳ Ｐゴシック" charset="-128"/>
              </a:rPr>
              <a:t>Aurora is included in ADEPT, an intelligent acquisition and planning tool for upgrading U.S. Navy systems.</a:t>
            </a: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Number Placeholder 5"/>
          <p:cNvSpPr>
            <a:spLocks noGrp="1"/>
          </p:cNvSpPr>
          <p:nvPr>
            <p:ph type="sldNum" sz="quarter" idx="4294967295"/>
          </p:nvPr>
        </p:nvSpPr>
        <p:spPr>
          <a:xfrm>
            <a:off x="6057900" y="6400800"/>
            <a:ext cx="533400" cy="304800"/>
          </a:xfrm>
          <a:noFill/>
        </p:spPr>
        <p:txBody>
          <a:bodyPr/>
          <a:lstStyle/>
          <a:p>
            <a:fld id="{E55F123A-2D8C-DD41-B597-3C20E85ED6B0}" type="slidenum">
              <a:rPr lang="en-US">
                <a:latin typeface="Arial" charset="0"/>
                <a:ea typeface="ＭＳ Ｐゴシック" charset="-128"/>
                <a:cs typeface="ＭＳ Ｐゴシック" charset="-128"/>
              </a:rPr>
              <a:pPr/>
              <a:t>2</a:t>
            </a:fld>
            <a:endParaRPr lang="en-US">
              <a:latin typeface="Arial" charset="0"/>
              <a:ea typeface="ＭＳ Ｐゴシック" charset="-128"/>
              <a:cs typeface="ＭＳ Ｐゴシック" charset="-128"/>
            </a:endParaRPr>
          </a:p>
        </p:txBody>
      </p:sp>
      <p:sp>
        <p:nvSpPr>
          <p:cNvPr id="25603" name="Rectangle 2"/>
          <p:cNvSpPr>
            <a:spLocks noGrp="1" noChangeArrowheads="1"/>
          </p:cNvSpPr>
          <p:nvPr>
            <p:ph type="title"/>
          </p:nvPr>
        </p:nvSpPr>
        <p:spPr/>
        <p:txBody>
          <a:bodyPr/>
          <a:lstStyle/>
          <a:p>
            <a:r>
              <a:rPr lang="en-US">
                <a:ea typeface="ＭＳ Ｐゴシック" charset="-128"/>
                <a:cs typeface="ＭＳ Ｐゴシック" charset="-128"/>
              </a:rPr>
              <a:t>About Stottler Henke</a:t>
            </a:r>
          </a:p>
        </p:txBody>
      </p:sp>
      <p:sp>
        <p:nvSpPr>
          <p:cNvPr id="25604" name="Rectangle 3"/>
          <p:cNvSpPr>
            <a:spLocks noGrp="1" noChangeArrowheads="1"/>
          </p:cNvSpPr>
          <p:nvPr>
            <p:ph type="body" idx="1"/>
          </p:nvPr>
        </p:nvSpPr>
        <p:spPr>
          <a:xfrm>
            <a:off x="838200" y="1295400"/>
            <a:ext cx="7620000" cy="4724400"/>
          </a:xfrm>
        </p:spPr>
        <p:txBody>
          <a:bodyPr/>
          <a:lstStyle/>
          <a:p>
            <a:r>
              <a:rPr lang="en-US" dirty="0">
                <a:ea typeface="ＭＳ Ｐゴシック" charset="-128"/>
                <a:cs typeface="ＭＳ Ｐゴシック" charset="-128"/>
              </a:rPr>
              <a:t>Applies artificial intelligence and other advanced software technologies to solve problems that defy solution using traditional approaches. </a:t>
            </a:r>
          </a:p>
          <a:p>
            <a:pPr lvl="1">
              <a:lnSpc>
                <a:spcPct val="80000"/>
              </a:lnSpc>
            </a:pPr>
            <a:r>
              <a:rPr lang="en-US" dirty="0"/>
              <a:t>Planning &amp; </a:t>
            </a:r>
            <a:r>
              <a:rPr lang="en-US" dirty="0" smtClean="0"/>
              <a:t>Scheduling, e.g., </a:t>
            </a:r>
            <a:r>
              <a:rPr lang="en-US" i="1" dirty="0" smtClean="0"/>
              <a:t>Aurora-CCPM</a:t>
            </a:r>
            <a:endParaRPr lang="en-US" i="1" dirty="0"/>
          </a:p>
          <a:p>
            <a:pPr lvl="1">
              <a:lnSpc>
                <a:spcPct val="80000"/>
              </a:lnSpc>
            </a:pPr>
            <a:r>
              <a:rPr lang="en-US" dirty="0"/>
              <a:t>Education &amp; Training</a:t>
            </a:r>
          </a:p>
          <a:p>
            <a:pPr lvl="1">
              <a:lnSpc>
                <a:spcPct val="80000"/>
              </a:lnSpc>
            </a:pPr>
            <a:r>
              <a:rPr lang="en-US" dirty="0"/>
              <a:t>Decision Support</a:t>
            </a:r>
          </a:p>
          <a:p>
            <a:pPr lvl="1">
              <a:lnSpc>
                <a:spcPct val="80000"/>
              </a:lnSpc>
            </a:pPr>
            <a:r>
              <a:rPr lang="en-US" dirty="0"/>
              <a:t>Knowledge Management &amp; Discovery</a:t>
            </a:r>
          </a:p>
          <a:p>
            <a:r>
              <a:rPr lang="en-US" dirty="0">
                <a:ea typeface="ＭＳ Ｐゴシック" charset="-128"/>
                <a:cs typeface="ＭＳ Ｐゴシック" charset="-128"/>
              </a:rPr>
              <a:t>Founded in </a:t>
            </a:r>
            <a:r>
              <a:rPr lang="en-US" dirty="0" smtClean="0">
                <a:ea typeface="ＭＳ Ｐゴシック" charset="-128"/>
                <a:cs typeface="ＭＳ Ｐゴシック" charset="-128"/>
              </a:rPr>
              <a:t>1988</a:t>
            </a:r>
            <a:endParaRPr lang="en-US" dirty="0">
              <a:ea typeface="ＭＳ Ｐゴシック" charset="-128"/>
              <a:cs typeface="ＭＳ Ｐゴシック" charset="-128"/>
            </a:endParaRPr>
          </a:p>
          <a:p>
            <a:r>
              <a:rPr lang="en-US" dirty="0" err="1">
                <a:ea typeface="ＭＳ Ｐゴシック" charset="-128"/>
                <a:cs typeface="ＭＳ Ｐゴシック" charset="-128"/>
              </a:rPr>
              <a:t>www.StottlerHenke.com</a:t>
            </a:r>
            <a:r>
              <a:rPr lang="en-US" dirty="0">
                <a:ea typeface="ＭＳ Ｐゴシック" charset="-128"/>
                <a:cs typeface="ＭＳ Ｐゴシック" charset="-128"/>
              </a:rPr>
              <a:t> </a:t>
            </a:r>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ISS_after_STS-124_06_2008.jpg"/>
          <p:cNvPicPr>
            <a:picLocks noChangeAspect="1"/>
          </p:cNvPicPr>
          <p:nvPr/>
        </p:nvPicPr>
        <p:blipFill>
          <a:blip r:embed="rId2"/>
          <a:srcRect l="11765"/>
          <a:stretch>
            <a:fillRect/>
          </a:stretch>
        </p:blipFill>
        <p:spPr>
          <a:xfrm>
            <a:off x="0" y="1219200"/>
            <a:ext cx="9144000" cy="5663644"/>
          </a:xfrm>
          <a:prstGeom prst="rect">
            <a:avLst/>
          </a:prstGeom>
        </p:spPr>
      </p:pic>
      <p:sp>
        <p:nvSpPr>
          <p:cNvPr id="56322" name="Title 1"/>
          <p:cNvSpPr>
            <a:spLocks noGrp="1"/>
          </p:cNvSpPr>
          <p:nvPr>
            <p:ph type="title"/>
          </p:nvPr>
        </p:nvSpPr>
        <p:spPr>
          <a:xfrm>
            <a:off x="457200" y="152400"/>
            <a:ext cx="7543800" cy="914400"/>
          </a:xfrm>
        </p:spPr>
        <p:txBody>
          <a:bodyPr/>
          <a:lstStyle/>
          <a:p>
            <a:r>
              <a:rPr lang="en-US" dirty="0" err="1" smtClean="0">
                <a:ea typeface="ＭＳ Ｐゴシック" charset="-128"/>
                <a:cs typeface="ＭＳ Ｐゴシック" charset="-128"/>
              </a:rPr>
              <a:t>Temporis</a:t>
            </a:r>
            <a:endParaRPr lang="en-US" dirty="0" smtClean="0">
              <a:ea typeface="ＭＳ Ｐゴシック" charset="-128"/>
              <a:cs typeface="ＭＳ Ｐゴシック" charset="-128"/>
            </a:endParaRPr>
          </a:p>
        </p:txBody>
      </p:sp>
      <p:sp>
        <p:nvSpPr>
          <p:cNvPr id="56323" name="Content Placeholder 2"/>
          <p:cNvSpPr>
            <a:spLocks noGrp="1"/>
          </p:cNvSpPr>
          <p:nvPr>
            <p:ph idx="1"/>
          </p:nvPr>
        </p:nvSpPr>
        <p:spPr>
          <a:xfrm>
            <a:off x="457200" y="1295400"/>
            <a:ext cx="8686800" cy="2209800"/>
          </a:xfrm>
          <a:solidFill>
            <a:schemeClr val="bg1">
              <a:alpha val="25000"/>
            </a:schemeClr>
          </a:solidFill>
        </p:spPr>
        <p:txBody>
          <a:bodyPr/>
          <a:lstStyle/>
          <a:p>
            <a:pPr lvl="0"/>
            <a:r>
              <a:rPr lang="en-US" dirty="0" smtClean="0">
                <a:ea typeface="ＭＳ Ｐゴシック" charset="-128"/>
                <a:cs typeface="ＭＳ Ｐゴシック" charset="-128"/>
              </a:rPr>
              <a:t>Aurora is included in </a:t>
            </a:r>
            <a:r>
              <a:rPr lang="en-US" dirty="0" err="1" smtClean="0">
                <a:ea typeface="ＭＳ Ｐゴシック" charset="-128"/>
                <a:cs typeface="ＭＳ Ｐゴシック" charset="-128"/>
              </a:rPr>
              <a:t>Temporis</a:t>
            </a:r>
            <a:r>
              <a:rPr lang="en-US" dirty="0" smtClean="0">
                <a:ea typeface="ＭＳ Ｐゴシック" charset="-128"/>
                <a:cs typeface="ＭＳ Ｐゴシック" charset="-128"/>
              </a:rPr>
              <a:t>, a scheduling system by the United Space Alliance, to be used by NASA crew members on-board next generation of space vehicles, and is currently being tested on the International Space Station (ISS)</a:t>
            </a:r>
          </a:p>
          <a:p>
            <a:endParaRPr lang="en-US" dirty="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152400"/>
            <a:ext cx="7543800" cy="914400"/>
          </a:xfrm>
        </p:spPr>
        <p:txBody>
          <a:bodyPr/>
          <a:lstStyle/>
          <a:p>
            <a:r>
              <a:rPr lang="en-US" dirty="0" smtClean="0">
                <a:ea typeface="ＭＳ Ｐゴシック" charset="-128"/>
                <a:cs typeface="ＭＳ Ｐゴシック" charset="-128"/>
              </a:rPr>
              <a:t>Phased Array Smart Allocation and Planning (PASAP)</a:t>
            </a:r>
          </a:p>
        </p:txBody>
      </p:sp>
      <p:sp>
        <p:nvSpPr>
          <p:cNvPr id="56323" name="Content Placeholder 2"/>
          <p:cNvSpPr>
            <a:spLocks noGrp="1"/>
          </p:cNvSpPr>
          <p:nvPr>
            <p:ph idx="1"/>
          </p:nvPr>
        </p:nvSpPr>
        <p:spPr/>
        <p:txBody>
          <a:bodyPr/>
          <a:lstStyle/>
          <a:p>
            <a:endParaRPr lang="en-US" dirty="0">
              <a:ea typeface="ＭＳ Ｐゴシック" charset="-128"/>
              <a:cs typeface="ＭＳ Ｐゴシック" charset="-128"/>
            </a:endParaRPr>
          </a:p>
        </p:txBody>
      </p:sp>
      <p:pic>
        <p:nvPicPr>
          <p:cNvPr id="56325" name="Picture 5" descr="/Volumes/files/Projects/CurrentProjects/AfSatSched/AntResourceMngKickOff2/GDPAA Movie - 100108.wmv">
            <a:hlinkClick r:id="" action="ppaction://media"/>
          </p:cNvPr>
          <p:cNvPicPr/>
          <p:nvPr>
            <a:videoFile r:link="rId1"/>
          </p:nvPr>
        </p:nvPicPr>
        <p:blipFill>
          <a:blip r:embed="rId3"/>
          <a:srcRect/>
          <a:stretch>
            <a:fillRect/>
          </a:stretch>
        </p:blipFill>
        <p:spPr bwMode="auto">
          <a:xfrm>
            <a:off x="-76200" y="1295400"/>
            <a:ext cx="9448800" cy="5715000"/>
          </a:xfrm>
          <a:prstGeom prst="rect">
            <a:avLst/>
          </a:prstGeom>
          <a:noFill/>
          <a:ln w="9525">
            <a:noFill/>
            <a:miter lim="800000"/>
            <a:headEnd/>
            <a:tailEnd/>
          </a:ln>
        </p:spPr>
      </p:pic>
      <p:sp>
        <p:nvSpPr>
          <p:cNvPr id="7" name="Content Placeholder 2"/>
          <p:cNvSpPr txBox="1">
            <a:spLocks/>
          </p:cNvSpPr>
          <p:nvPr/>
        </p:nvSpPr>
        <p:spPr bwMode="auto">
          <a:xfrm>
            <a:off x="838200" y="1752600"/>
            <a:ext cx="7543800" cy="1981200"/>
          </a:xfrm>
          <a:prstGeom prst="rect">
            <a:avLst/>
          </a:prstGeom>
          <a:solidFill>
            <a:schemeClr val="bg1">
              <a:alpha val="25098"/>
            </a:schemeClr>
          </a:solidFill>
          <a:ln w="9525">
            <a:noFill/>
            <a:miter lim="800000"/>
            <a:headEnd/>
            <a:tailEnd/>
          </a:ln>
        </p:spPr>
        <p:txBody>
          <a:bodyPr>
            <a:prstTxWarp prst="textNoShape">
              <a:avLst/>
            </a:prstTxWarp>
          </a:bodyPr>
          <a:lstStyle/>
          <a:p>
            <a:pPr marL="342900" indent="-342900">
              <a:spcBef>
                <a:spcPct val="20000"/>
              </a:spcBef>
              <a:defRPr/>
            </a:pPr>
            <a:r>
              <a:rPr lang="en-US" kern="0" dirty="0">
                <a:latin typeface="+mn-lt"/>
                <a:ea typeface="ＭＳ Ｐゴシック" pitchFamily="-112" charset="-128"/>
                <a:cs typeface="ＭＳ Ｐゴシック" pitchFamily="-112" charset="-128"/>
              </a:rPr>
              <a:t>Solution to optimize beam allocation and path planning solutions for satellite communication events with Geodesic Dome Phased Array Antennae (GDPAA)</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3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6325"/>
                                        </p:tgtEl>
                                      </p:cBhvr>
                                    </p:cmd>
                                  </p:childTnLst>
                                </p:cTn>
                              </p:par>
                            </p:childTnLst>
                          </p:cTn>
                        </p:par>
                      </p:childTnLst>
                    </p:cTn>
                  </p:par>
                </p:childTnLst>
              </p:cTn>
              <p:nextCondLst>
                <p:cond evt="onClick" delay="0">
                  <p:tgtEl>
                    <p:spTgt spid="56325"/>
                  </p:tgtEl>
                </p:cond>
              </p:nextCondLst>
            </p:seq>
            <p:video>
              <p:cMediaNode>
                <p:cTn id="7" fill="hold" display="0">
                  <p:stCondLst>
                    <p:cond delay="indefinite"/>
                  </p:stCondLst>
                  <p:endCondLst>
                    <p:cond evt="onNext" delay="0">
                      <p:tgtEl>
                        <p:sldTgt/>
                      </p:tgtEl>
                    </p:cond>
                    <p:cond evt="onPrev" delay="0">
                      <p:tgtEl>
                        <p:sldTgt/>
                      </p:tgtEl>
                    </p:cond>
                  </p:endCondLst>
                </p:cTn>
                <p:tgtEl>
                  <p:spTgt spid="56325"/>
                </p:tgtEl>
              </p:cMediaNode>
            </p:video>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0" y="0"/>
            <a:ext cx="7543800" cy="1371600"/>
          </a:xfrm>
        </p:spPr>
        <p:txBody>
          <a:bodyPr/>
          <a:lstStyle/>
          <a:p>
            <a:pPr eaLnBrk="1" hangingPunct="1"/>
            <a:r>
              <a:rPr lang="en-US" sz="3600" dirty="0" smtClean="0">
                <a:ea typeface="ＭＳ Ｐゴシック" charset="-128"/>
                <a:cs typeface="ＭＳ Ｐゴシック" charset="-128"/>
              </a:rPr>
              <a:t>Aurora-CCPM Screenshots &amp; Videos</a:t>
            </a:r>
            <a:endParaRPr lang="en-US" sz="3600" dirty="0">
              <a:ea typeface="ＭＳ Ｐゴシック" charset="-128"/>
              <a:cs typeface="ＭＳ Ｐゴシック" charset="-128"/>
            </a:endParaRPr>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Number Placeholder 5"/>
          <p:cNvSpPr>
            <a:spLocks noGrp="1"/>
          </p:cNvSpPr>
          <p:nvPr>
            <p:ph type="sldNum" sz="quarter" idx="4294967295"/>
          </p:nvPr>
        </p:nvSpPr>
        <p:spPr>
          <a:xfrm>
            <a:off x="6057900" y="6400800"/>
            <a:ext cx="533400" cy="304800"/>
          </a:xfrm>
          <a:noFill/>
        </p:spPr>
        <p:txBody>
          <a:bodyPr/>
          <a:lstStyle/>
          <a:p>
            <a:fld id="{B3BBD768-FB21-9F4C-AB2A-EF2EDD853DFF}" type="slidenum">
              <a:rPr lang="en-US" smtClean="0">
                <a:latin typeface="Arial" charset="0"/>
                <a:ea typeface="ＭＳ Ｐゴシック" charset="-128"/>
                <a:cs typeface="ＭＳ Ｐゴシック" charset="-128"/>
              </a:rPr>
              <a:pPr/>
              <a:t>23</a:t>
            </a:fld>
            <a:endParaRPr lang="en-US" smtClean="0">
              <a:latin typeface="Arial" charset="0"/>
              <a:ea typeface="ＭＳ Ｐゴシック" charset="-128"/>
              <a:cs typeface="ＭＳ Ｐゴシック" charset="-128"/>
            </a:endParaRPr>
          </a:p>
        </p:txBody>
      </p:sp>
      <p:sp>
        <p:nvSpPr>
          <p:cNvPr id="72707" name="Rectangle 2"/>
          <p:cNvSpPr>
            <a:spLocks noGrp="1" noChangeArrowheads="1"/>
          </p:cNvSpPr>
          <p:nvPr>
            <p:ph type="title"/>
          </p:nvPr>
        </p:nvSpPr>
        <p:spPr/>
        <p:txBody>
          <a:bodyPr/>
          <a:lstStyle/>
          <a:p>
            <a:pPr eaLnBrk="1" hangingPunct="1"/>
            <a:r>
              <a:rPr lang="en-US" dirty="0">
                <a:ea typeface="ＭＳ Ｐゴシック" charset="-128"/>
                <a:cs typeface="ＭＳ Ｐゴシック" charset="-128"/>
              </a:rPr>
              <a:t>Aurora: </a:t>
            </a:r>
            <a:r>
              <a:rPr lang="en-US" dirty="0" smtClean="0">
                <a:ea typeface="ＭＳ Ｐゴシック" charset="-128"/>
                <a:cs typeface="ＭＳ Ｐゴシック" charset="-128"/>
              </a:rPr>
              <a:t>Main Project View</a:t>
            </a:r>
            <a:endParaRPr lang="en-US" dirty="0">
              <a:ea typeface="ＭＳ Ｐゴシック" charset="-128"/>
              <a:cs typeface="ＭＳ Ｐゴシック" charset="-128"/>
            </a:endParaRPr>
          </a:p>
        </p:txBody>
      </p:sp>
      <p:pic>
        <p:nvPicPr>
          <p:cNvPr id="72708" name="Picture 3"/>
          <p:cNvPicPr>
            <a:picLocks noGrp="1" noChangeAspect="1" noChangeArrowheads="1"/>
          </p:cNvPicPr>
          <p:nvPr>
            <p:ph type="body" idx="1"/>
          </p:nvPr>
        </p:nvPicPr>
        <p:blipFill>
          <a:blip r:embed="rId3"/>
          <a:srcRect/>
          <a:stretch>
            <a:fillRect/>
          </a:stretch>
        </p:blipFill>
        <p:spPr>
          <a:xfrm>
            <a:off x="-48638" y="1579418"/>
            <a:ext cx="9192638" cy="4364182"/>
          </a:xfrm>
        </p:spPr>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Number Placeholder 4"/>
          <p:cNvSpPr>
            <a:spLocks noGrp="1"/>
          </p:cNvSpPr>
          <p:nvPr>
            <p:ph type="sldNum" sz="quarter" idx="12"/>
          </p:nvPr>
        </p:nvSpPr>
        <p:spPr>
          <a:noFill/>
        </p:spPr>
        <p:txBody>
          <a:bodyPr/>
          <a:lstStyle/>
          <a:p>
            <a:fld id="{8B1D9AFE-6F3B-2345-AAEF-68BD93779708}" type="slidenum">
              <a:rPr lang="en-US" smtClean="0">
                <a:latin typeface="Arial" charset="0"/>
                <a:ea typeface="ＭＳ Ｐゴシック" charset="-128"/>
                <a:cs typeface="ＭＳ Ｐゴシック" charset="-128"/>
              </a:rPr>
              <a:pPr/>
              <a:t>24</a:t>
            </a:fld>
            <a:endParaRPr lang="en-US" smtClean="0">
              <a:latin typeface="Arial" charset="0"/>
              <a:ea typeface="ＭＳ Ｐゴシック" charset="-128"/>
              <a:cs typeface="ＭＳ Ｐゴシック" charset="-128"/>
            </a:endParaRPr>
          </a:p>
        </p:txBody>
      </p:sp>
      <p:sp>
        <p:nvSpPr>
          <p:cNvPr id="80899" name="Rectangle 2"/>
          <p:cNvSpPr>
            <a:spLocks noGrp="1" noChangeArrowheads="1"/>
          </p:cNvSpPr>
          <p:nvPr>
            <p:ph type="title"/>
          </p:nvPr>
        </p:nvSpPr>
        <p:spPr>
          <a:xfrm>
            <a:off x="914400" y="381000"/>
            <a:ext cx="7543800" cy="430213"/>
          </a:xfrm>
        </p:spPr>
        <p:txBody>
          <a:bodyPr/>
          <a:lstStyle/>
          <a:p>
            <a:pPr eaLnBrk="1" hangingPunct="1"/>
            <a:r>
              <a:rPr lang="en-US" sz="2400">
                <a:ea typeface="ＭＳ Ｐゴシック" charset="-128"/>
                <a:cs typeface="ＭＳ Ｐゴシック" charset="-128"/>
              </a:rPr>
              <a:t>Resource Sets</a:t>
            </a:r>
          </a:p>
        </p:txBody>
      </p:sp>
      <p:pic>
        <p:nvPicPr>
          <p:cNvPr id="80900" name="Picture 3"/>
          <p:cNvPicPr>
            <a:picLocks noChangeAspect="1" noChangeArrowheads="1"/>
          </p:cNvPicPr>
          <p:nvPr/>
        </p:nvPicPr>
        <p:blipFill>
          <a:blip r:embed="rId3"/>
          <a:srcRect/>
          <a:stretch>
            <a:fillRect/>
          </a:stretch>
        </p:blipFill>
        <p:spPr bwMode="auto">
          <a:xfrm>
            <a:off x="533400" y="1066800"/>
            <a:ext cx="8096250" cy="58388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E9ADD78D-0C67-8D46-AE21-9BE914C68B66}" type="slidenum">
              <a:rPr lang="en-US" smtClean="0">
                <a:latin typeface="Arial" charset="0"/>
                <a:ea typeface="ＭＳ Ｐゴシック" charset="-128"/>
                <a:cs typeface="ＭＳ Ｐゴシック" charset="-128"/>
              </a:rPr>
              <a:pPr/>
              <a:t>25</a:t>
            </a:fld>
            <a:endParaRPr lang="en-US" smtClean="0">
              <a:latin typeface="Arial" charset="0"/>
              <a:ea typeface="ＭＳ Ｐゴシック" charset="-128"/>
              <a:cs typeface="ＭＳ Ｐゴシック" charset="-128"/>
            </a:endParaRPr>
          </a:p>
        </p:txBody>
      </p:sp>
      <p:sp>
        <p:nvSpPr>
          <p:cNvPr id="82947" name="Rectangle 2"/>
          <p:cNvSpPr>
            <a:spLocks noGrp="1" noChangeArrowheads="1"/>
          </p:cNvSpPr>
          <p:nvPr>
            <p:ph type="title"/>
          </p:nvPr>
        </p:nvSpPr>
        <p:spPr>
          <a:xfrm>
            <a:off x="685800" y="304800"/>
            <a:ext cx="8229600" cy="457200"/>
          </a:xfrm>
        </p:spPr>
        <p:txBody>
          <a:bodyPr/>
          <a:lstStyle/>
          <a:p>
            <a:pPr eaLnBrk="1" hangingPunct="1"/>
            <a:r>
              <a:rPr lang="en-US" dirty="0">
                <a:ea typeface="ＭＳ Ｐゴシック" charset="-128"/>
                <a:cs typeface="ＭＳ Ｐゴシック" charset="-128"/>
              </a:rPr>
              <a:t>Tabular Editor</a:t>
            </a:r>
          </a:p>
        </p:txBody>
      </p:sp>
      <p:pic>
        <p:nvPicPr>
          <p:cNvPr id="82948" name="Picture 3"/>
          <p:cNvPicPr>
            <a:picLocks noChangeAspect="1" noChangeArrowheads="1"/>
          </p:cNvPicPr>
          <p:nvPr/>
        </p:nvPicPr>
        <p:blipFill>
          <a:blip r:embed="rId3"/>
          <a:srcRect/>
          <a:stretch>
            <a:fillRect/>
          </a:stretch>
        </p:blipFill>
        <p:spPr bwMode="auto">
          <a:xfrm>
            <a:off x="0" y="914400"/>
            <a:ext cx="9144000" cy="6064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ea typeface="ＭＳ Ｐゴシック" charset="-128"/>
                <a:cs typeface="ＭＳ Ｐゴシック" charset="-128"/>
              </a:rPr>
              <a:t>Tabular Editor: Configuration</a:t>
            </a:r>
          </a:p>
        </p:txBody>
      </p:sp>
      <p:sp>
        <p:nvSpPr>
          <p:cNvPr id="93187" name="Slide Number Placeholder 2"/>
          <p:cNvSpPr>
            <a:spLocks noGrp="1"/>
          </p:cNvSpPr>
          <p:nvPr>
            <p:ph type="sldNum" sz="quarter" idx="12"/>
          </p:nvPr>
        </p:nvSpPr>
        <p:spPr>
          <a:noFill/>
        </p:spPr>
        <p:txBody>
          <a:bodyPr/>
          <a:lstStyle/>
          <a:p>
            <a:fld id="{6D5AEB65-81F2-C448-8E25-CA132D9CBF02}" type="slidenum">
              <a:rPr lang="en-US" smtClean="0">
                <a:latin typeface="Arial" charset="0"/>
                <a:ea typeface="ＭＳ Ｐゴシック" charset="-128"/>
                <a:cs typeface="ＭＳ Ｐゴシック" charset="-128"/>
              </a:rPr>
              <a:pPr/>
              <a:t>26</a:t>
            </a:fld>
            <a:endParaRPr lang="en-US" smtClean="0">
              <a:latin typeface="Arial" charset="0"/>
              <a:ea typeface="ＭＳ Ｐゴシック" charset="-128"/>
              <a:cs typeface="ＭＳ Ｐゴシック" charset="-128"/>
            </a:endParaRPr>
          </a:p>
        </p:txBody>
      </p:sp>
      <p:pic>
        <p:nvPicPr>
          <p:cNvPr id="93188" name="Picture 3"/>
          <p:cNvPicPr>
            <a:picLocks noChangeAspect="1"/>
          </p:cNvPicPr>
          <p:nvPr/>
        </p:nvPicPr>
        <p:blipFill>
          <a:blip r:embed="rId2"/>
          <a:srcRect/>
          <a:stretch>
            <a:fillRect/>
          </a:stretch>
        </p:blipFill>
        <p:spPr bwMode="auto">
          <a:xfrm>
            <a:off x="0" y="1333500"/>
            <a:ext cx="9144000" cy="55245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endParaRPr lang="en-US">
              <a:ea typeface="ＭＳ Ｐゴシック" charset="-128"/>
              <a:cs typeface="ＭＳ Ｐゴシック" charset="-128"/>
            </a:endParaRPr>
          </a:p>
        </p:txBody>
      </p:sp>
      <p:sp>
        <p:nvSpPr>
          <p:cNvPr id="98307" name="Slide Number Placeholder 2"/>
          <p:cNvSpPr>
            <a:spLocks noGrp="1"/>
          </p:cNvSpPr>
          <p:nvPr>
            <p:ph type="sldNum" sz="quarter" idx="12"/>
          </p:nvPr>
        </p:nvSpPr>
        <p:spPr>
          <a:noFill/>
        </p:spPr>
        <p:txBody>
          <a:bodyPr/>
          <a:lstStyle/>
          <a:p>
            <a:fld id="{7BD7CD20-362B-DC4D-AAF0-FD3A80C2C99D}" type="slidenum">
              <a:rPr lang="en-US" smtClean="0">
                <a:latin typeface="Arial" charset="0"/>
                <a:ea typeface="ＭＳ Ｐゴシック" charset="-128"/>
                <a:cs typeface="ＭＳ Ｐゴシック" charset="-128"/>
              </a:rPr>
              <a:pPr/>
              <a:t>27</a:t>
            </a:fld>
            <a:endParaRPr lang="en-US" smtClean="0">
              <a:latin typeface="Arial" charset="0"/>
              <a:ea typeface="ＭＳ Ｐゴシック" charset="-128"/>
              <a:cs typeface="ＭＳ Ｐゴシック" charset="-128"/>
            </a:endParaRPr>
          </a:p>
        </p:txBody>
      </p:sp>
      <p:pic>
        <p:nvPicPr>
          <p:cNvPr id="98308" name="Picture 3"/>
          <p:cNvPicPr>
            <a:picLocks noChangeAspect="1"/>
          </p:cNvPicPr>
          <p:nvPr/>
        </p:nvPicPr>
        <p:blipFill>
          <a:blip r:embed="rId2"/>
          <a:srcRect b="3850"/>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endParaRPr lang="en-US">
              <a:ea typeface="ＭＳ Ｐゴシック" charset="-128"/>
              <a:cs typeface="ＭＳ Ｐゴシック" charset="-128"/>
            </a:endParaRPr>
          </a:p>
        </p:txBody>
      </p:sp>
      <p:sp>
        <p:nvSpPr>
          <p:cNvPr id="96259" name="Slide Number Placeholder 2"/>
          <p:cNvSpPr>
            <a:spLocks noGrp="1"/>
          </p:cNvSpPr>
          <p:nvPr>
            <p:ph type="sldNum" sz="quarter" idx="12"/>
          </p:nvPr>
        </p:nvSpPr>
        <p:spPr>
          <a:noFill/>
        </p:spPr>
        <p:txBody>
          <a:bodyPr/>
          <a:lstStyle/>
          <a:p>
            <a:fld id="{9E54214E-0413-4349-856E-E9AF00727EDF}" type="slidenum">
              <a:rPr lang="en-US" smtClean="0">
                <a:latin typeface="Arial" charset="0"/>
                <a:ea typeface="ＭＳ Ｐゴシック" charset="-128"/>
                <a:cs typeface="ＭＳ Ｐゴシック" charset="-128"/>
              </a:rPr>
              <a:pPr/>
              <a:t>28</a:t>
            </a:fld>
            <a:endParaRPr lang="en-US" smtClean="0">
              <a:latin typeface="Arial" charset="0"/>
              <a:ea typeface="ＭＳ Ｐゴシック" charset="-128"/>
              <a:cs typeface="ＭＳ Ｐゴシック" charset="-128"/>
            </a:endParaRPr>
          </a:p>
        </p:txBody>
      </p:sp>
      <p:pic>
        <p:nvPicPr>
          <p:cNvPr id="96260" name="Picture 3"/>
          <p:cNvPicPr>
            <a:picLocks noChangeAspect="1"/>
          </p:cNvPicPr>
          <p:nvPr/>
        </p:nvPicPr>
        <p:blipFill>
          <a:blip r:embed="rId2"/>
          <a:srcRect/>
          <a:stretch>
            <a:fillRect/>
          </a:stretch>
        </p:blipFill>
        <p:spPr bwMode="auto">
          <a:xfrm>
            <a:off x="0" y="-17463"/>
            <a:ext cx="9144000" cy="68754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09600"/>
            <a:ext cx="5257800" cy="533400"/>
          </a:xfrm>
        </p:spPr>
        <p:txBody>
          <a:bodyPr/>
          <a:lstStyle/>
          <a:p>
            <a:r>
              <a:rPr lang="en-US" dirty="0" smtClean="0"/>
              <a:t>Video:</a:t>
            </a:r>
            <a:endParaRPr lang="en-US" dirty="0"/>
          </a:p>
        </p:txBody>
      </p:sp>
      <p:sp>
        <p:nvSpPr>
          <p:cNvPr id="5" name="Content Placeholder 4"/>
          <p:cNvSpPr>
            <a:spLocks noGrp="1"/>
          </p:cNvSpPr>
          <p:nvPr>
            <p:ph idx="1"/>
          </p:nvPr>
        </p:nvSpPr>
        <p:spPr/>
        <p:txBody>
          <a:bodyPr/>
          <a:lstStyle/>
          <a:p>
            <a:r>
              <a:rPr lang="en-US" dirty="0" smtClean="0"/>
              <a:t>Aurora-CCPM Project Overview &amp;</a:t>
            </a:r>
            <a:r>
              <a:rPr lang="en-US" dirty="0" smtClean="0"/>
              <a:t> </a:t>
            </a:r>
          </a:p>
          <a:p>
            <a:r>
              <a:rPr lang="en-US" dirty="0" smtClean="0"/>
              <a:t>Constraints</a:t>
            </a:r>
            <a:endParaRPr lang="en-US" dirty="0"/>
          </a:p>
        </p:txBody>
      </p:sp>
      <p:sp>
        <p:nvSpPr>
          <p:cNvPr id="3" name="Slide Number Placeholder 2"/>
          <p:cNvSpPr>
            <a:spLocks noGrp="1"/>
          </p:cNvSpPr>
          <p:nvPr>
            <p:ph type="sldNum" sz="quarter" idx="4294967295"/>
          </p:nvPr>
        </p:nvSpPr>
        <p:spPr>
          <a:xfrm>
            <a:off x="8610600" y="6400800"/>
            <a:ext cx="533400" cy="304800"/>
          </a:xfrm>
        </p:spPr>
        <p:txBody>
          <a:bodyPr/>
          <a:lstStyle/>
          <a:p>
            <a:pPr>
              <a:defRPr/>
            </a:pPr>
            <a:fld id="{64F0D776-41F8-BE4F-B4E5-A1A6DFC9E05F}"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057900" y="6400800"/>
            <a:ext cx="533400" cy="304800"/>
          </a:xfrm>
        </p:spPr>
        <p:txBody>
          <a:bodyPr/>
          <a:lstStyle/>
          <a:p>
            <a:pPr>
              <a:defRPr/>
            </a:pPr>
            <a:fld id="{F405C299-1547-C248-B427-C0B873553F67}" type="slidenum">
              <a:rPr lang="en-US" smtClean="0"/>
              <a:pPr>
                <a:defRPr/>
              </a:pPr>
              <a:t>3</a:t>
            </a:fld>
            <a:endParaRPr lang="en-US"/>
          </a:p>
        </p:txBody>
      </p:sp>
      <p:sp>
        <p:nvSpPr>
          <p:cNvPr id="18435" name="Rectangle 2"/>
          <p:cNvSpPr>
            <a:spLocks noGrp="1" noChangeArrowheads="1"/>
          </p:cNvSpPr>
          <p:nvPr>
            <p:ph type="title"/>
          </p:nvPr>
        </p:nvSpPr>
        <p:spPr/>
        <p:txBody>
          <a:bodyPr/>
          <a:lstStyle/>
          <a:p>
            <a:pPr eaLnBrk="1" hangingPunct="1"/>
            <a:r>
              <a:rPr lang="en-US" sz="3600" dirty="0" smtClean="0">
                <a:ea typeface="ＭＳ Ｐゴシック" charset="-128"/>
                <a:cs typeface="ＭＳ Ｐゴシック" charset="-128"/>
              </a:rPr>
              <a:t>Aurora-CCPM </a:t>
            </a:r>
            <a:r>
              <a:rPr lang="en-US" sz="3600" dirty="0">
                <a:ea typeface="ＭＳ Ｐゴシック" charset="-128"/>
                <a:cs typeface="ＭＳ Ｐゴシック" charset="-128"/>
              </a:rPr>
              <a:t>History</a:t>
            </a:r>
          </a:p>
        </p:txBody>
      </p:sp>
      <p:sp>
        <p:nvSpPr>
          <p:cNvPr id="18436" name="Rectangle 3"/>
          <p:cNvSpPr>
            <a:spLocks noGrp="1" noChangeArrowheads="1"/>
          </p:cNvSpPr>
          <p:nvPr>
            <p:ph type="body" idx="1"/>
          </p:nvPr>
        </p:nvSpPr>
        <p:spPr>
          <a:xfrm>
            <a:off x="914400" y="1371600"/>
            <a:ext cx="8229600" cy="5486400"/>
          </a:xfrm>
        </p:spPr>
        <p:txBody>
          <a:bodyPr/>
          <a:lstStyle/>
          <a:p>
            <a:pPr eaLnBrk="1" hangingPunct="1"/>
            <a:r>
              <a:rPr lang="en-US" sz="2400" dirty="0">
                <a:ea typeface="ＭＳ Ｐゴシック" charset="-128"/>
                <a:cs typeface="ＭＳ Ｐゴシック" charset="-128"/>
              </a:rPr>
              <a:t>1990 1</a:t>
            </a:r>
            <a:r>
              <a:rPr lang="en-US" sz="2400" baseline="30000" dirty="0">
                <a:ea typeface="ＭＳ Ｐゴシック" charset="-128"/>
                <a:cs typeface="ＭＳ Ｐゴシック" charset="-128"/>
              </a:rPr>
              <a:t>st</a:t>
            </a:r>
            <a:r>
              <a:rPr lang="en-US" sz="2400" dirty="0">
                <a:ea typeface="ＭＳ Ｐゴシック" charset="-128"/>
                <a:cs typeface="ＭＳ Ｐゴシック" charset="-128"/>
              </a:rPr>
              <a:t> Intelligent Scheduling Project – NASA’s Kennedy Space Center (KSC)</a:t>
            </a:r>
          </a:p>
          <a:p>
            <a:pPr eaLnBrk="1" hangingPunct="1"/>
            <a:r>
              <a:rPr lang="en-US" sz="2400" dirty="0">
                <a:ea typeface="ＭＳ Ｐゴシック" charset="-128"/>
                <a:cs typeface="ＭＳ Ｐゴシック" charset="-128"/>
              </a:rPr>
              <a:t>1990’s Several IS projects independent of each other (most at NASA)</a:t>
            </a:r>
          </a:p>
          <a:p>
            <a:pPr eaLnBrk="1" hangingPunct="1"/>
            <a:r>
              <a:rPr lang="en-US" sz="2400" dirty="0">
                <a:ea typeface="ＭＳ Ｐゴシック" charset="-128"/>
                <a:cs typeface="ＭＳ Ｐゴシック" charset="-128"/>
              </a:rPr>
              <a:t>1999 Aurora conceived to subsume all</a:t>
            </a:r>
          </a:p>
          <a:p>
            <a:pPr eaLnBrk="1" hangingPunct="1"/>
            <a:r>
              <a:rPr lang="en-US" sz="2400" dirty="0">
                <a:ea typeface="ＭＳ Ｐゴシック" charset="-128"/>
                <a:cs typeface="ＭＳ Ｐゴシック" charset="-128"/>
              </a:rPr>
              <a:t>2000 Aurora designed and prototyped</a:t>
            </a:r>
          </a:p>
          <a:p>
            <a:pPr eaLnBrk="1" hangingPunct="1"/>
            <a:r>
              <a:rPr lang="en-US" sz="2400" dirty="0">
                <a:ea typeface="ＭＳ Ｐゴシック" charset="-128"/>
                <a:cs typeface="ＭＳ Ｐゴシック" charset="-128"/>
              </a:rPr>
              <a:t>2001 – 2003 Main Aurora implementation</a:t>
            </a:r>
          </a:p>
          <a:p>
            <a:pPr eaLnBrk="1" hangingPunct="1"/>
            <a:r>
              <a:rPr lang="en-US" sz="2400" dirty="0">
                <a:ea typeface="ＭＳ Ｐゴシック" charset="-128"/>
                <a:cs typeface="ＭＳ Ｐゴシック" charset="-128"/>
              </a:rPr>
              <a:t>2002 1</a:t>
            </a:r>
            <a:r>
              <a:rPr lang="en-US" sz="2400" baseline="30000" dirty="0">
                <a:ea typeface="ＭＳ Ｐゴシック" charset="-128"/>
                <a:cs typeface="ＭＳ Ｐゴシック" charset="-128"/>
              </a:rPr>
              <a:t>st</a:t>
            </a:r>
            <a:r>
              <a:rPr lang="en-US" sz="2400" dirty="0">
                <a:ea typeface="ＭＳ Ｐゴシック" charset="-128"/>
                <a:cs typeface="ＭＳ Ｐゴシック" charset="-128"/>
              </a:rPr>
              <a:t> Aurora application delivered</a:t>
            </a:r>
          </a:p>
          <a:p>
            <a:pPr eaLnBrk="1" hangingPunct="1"/>
            <a:r>
              <a:rPr lang="en-US" sz="2400" dirty="0">
                <a:ea typeface="ＭＳ Ｐゴシック" charset="-128"/>
                <a:cs typeface="ＭＳ Ｐゴシック" charset="-128"/>
              </a:rPr>
              <a:t>2005 Critical Chain enhancement: Boeing &amp; </a:t>
            </a:r>
            <a:r>
              <a:rPr lang="en-US" sz="2400" dirty="0" smtClean="0">
                <a:ea typeface="ＭＳ Ｐゴシック" charset="-128"/>
                <a:cs typeface="ＭＳ Ｐゴシック" charset="-128"/>
              </a:rPr>
              <a:t>others</a:t>
            </a:r>
          </a:p>
          <a:p>
            <a:pPr lvl="1" eaLnBrk="1" hangingPunct="1"/>
            <a:r>
              <a:rPr lang="en-US" dirty="0" smtClean="0">
                <a:ea typeface="ＭＳ Ｐゴシック" charset="-128"/>
                <a:cs typeface="ＭＳ Ｐゴシック" charset="-128"/>
              </a:rPr>
              <a:t>Driven by need for Critical</a:t>
            </a:r>
            <a:r>
              <a:rPr lang="en-US" baseline="0" dirty="0" smtClean="0">
                <a:ea typeface="ＭＳ Ｐゴシック" charset="-128"/>
                <a:cs typeface="ＭＳ Ｐゴシック" charset="-128"/>
              </a:rPr>
              <a:t> Chain capabilities that no one else had </a:t>
            </a:r>
            <a:endParaRPr lang="en-US"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13" descr="screenshot 13.jpg"/>
          <p:cNvPicPr>
            <a:picLocks noChangeAspect="1"/>
          </p:cNvPicPr>
          <p:nvPr/>
        </p:nvPicPr>
        <p:blipFill>
          <a:blip r:embed="rId3"/>
          <a:srcRect/>
          <a:stretch>
            <a:fillRect/>
          </a:stretch>
        </p:blipFill>
        <p:spPr bwMode="auto">
          <a:xfrm>
            <a:off x="5029200" y="2590800"/>
            <a:ext cx="2921000" cy="1865952"/>
          </a:xfrm>
          <a:prstGeom prst="rect">
            <a:avLst/>
          </a:prstGeom>
          <a:noFill/>
          <a:ln w="9525">
            <a:noFill/>
            <a:miter lim="800000"/>
            <a:headEnd/>
            <a:tailEnd/>
          </a:ln>
        </p:spPr>
      </p:pic>
      <p:sp>
        <p:nvSpPr>
          <p:cNvPr id="68611" name="Rectangle 2"/>
          <p:cNvSpPr>
            <a:spLocks noGrp="1" noChangeArrowheads="1"/>
          </p:cNvSpPr>
          <p:nvPr>
            <p:ph type="title"/>
          </p:nvPr>
        </p:nvSpPr>
        <p:spPr>
          <a:xfrm>
            <a:off x="914400" y="347663"/>
            <a:ext cx="7304088" cy="642937"/>
          </a:xfrm>
        </p:spPr>
        <p:txBody>
          <a:bodyPr/>
          <a:lstStyle/>
          <a:p>
            <a:pPr eaLnBrk="1" hangingPunct="1"/>
            <a:r>
              <a:rPr lang="en-US" smtClean="0">
                <a:ea typeface="Times New Roman" charset="0"/>
                <a:cs typeface="Times New Roman" charset="0"/>
              </a:rPr>
              <a:t>Resource Contention: Task 6</a:t>
            </a:r>
          </a:p>
        </p:txBody>
      </p:sp>
      <p:sp>
        <p:nvSpPr>
          <p:cNvPr id="68612" name="Slide Number Placeholder 3"/>
          <p:cNvSpPr>
            <a:spLocks noGrp="1"/>
          </p:cNvSpPr>
          <p:nvPr>
            <p:ph type="sldNum" sz="quarter" idx="4294967295"/>
          </p:nvPr>
        </p:nvSpPr>
        <p:spPr>
          <a:xfrm>
            <a:off x="8386763" y="6400800"/>
            <a:ext cx="533400" cy="304800"/>
          </a:xfrm>
          <a:noFill/>
        </p:spPr>
        <p:txBody>
          <a:bodyPr/>
          <a:lstStyle/>
          <a:p>
            <a:fld id="{2E278936-45FC-FB4F-8049-91576F98DF26}" type="slidenum">
              <a:rPr lang="en-US" smtClean="0">
                <a:solidFill>
                  <a:srgbClr val="000000"/>
                </a:solidFill>
                <a:latin typeface="Arial" charset="0"/>
                <a:ea typeface="ＭＳ Ｐゴシック" charset="-128"/>
                <a:cs typeface="ＭＳ Ｐゴシック" charset="-128"/>
              </a:rPr>
              <a:pPr/>
              <a:t>30</a:t>
            </a:fld>
            <a:r>
              <a:rPr lang="en-US" sz="1400" smtClean="0">
                <a:solidFill>
                  <a:srgbClr val="000000"/>
                </a:solidFill>
                <a:latin typeface="Arial" charset="0"/>
                <a:ea typeface="ＭＳ Ｐゴシック" charset="-128"/>
                <a:cs typeface="ＭＳ Ｐゴシック" charset="-128"/>
              </a:rPr>
              <a:t> </a:t>
            </a:r>
          </a:p>
        </p:txBody>
      </p:sp>
      <p:pic>
        <p:nvPicPr>
          <p:cNvPr id="68613" name="Picture 16" descr="screenshot 9.jpg"/>
          <p:cNvPicPr>
            <a:picLocks noChangeAspect="1"/>
          </p:cNvPicPr>
          <p:nvPr/>
        </p:nvPicPr>
        <p:blipFill>
          <a:blip r:embed="rId4"/>
          <a:srcRect/>
          <a:stretch>
            <a:fillRect/>
          </a:stretch>
        </p:blipFill>
        <p:spPr bwMode="auto">
          <a:xfrm>
            <a:off x="5181600" y="1371600"/>
            <a:ext cx="3022600" cy="1226223"/>
          </a:xfrm>
          <a:prstGeom prst="rect">
            <a:avLst/>
          </a:prstGeom>
          <a:noFill/>
          <a:ln w="9525">
            <a:noFill/>
            <a:miter lim="800000"/>
            <a:headEnd/>
            <a:tailEnd/>
          </a:ln>
        </p:spPr>
      </p:pic>
      <p:pic>
        <p:nvPicPr>
          <p:cNvPr id="68614" name="Picture 17" descr="screenshot 10.jpg"/>
          <p:cNvPicPr>
            <a:picLocks noChangeAspect="1"/>
          </p:cNvPicPr>
          <p:nvPr/>
        </p:nvPicPr>
        <p:blipFill>
          <a:blip r:embed="rId5"/>
          <a:srcRect/>
          <a:stretch>
            <a:fillRect/>
          </a:stretch>
        </p:blipFill>
        <p:spPr bwMode="auto">
          <a:xfrm>
            <a:off x="5105400" y="4572000"/>
            <a:ext cx="2736850" cy="1364240"/>
          </a:xfrm>
          <a:prstGeom prst="rect">
            <a:avLst/>
          </a:prstGeom>
          <a:noFill/>
          <a:ln w="9525">
            <a:noFill/>
            <a:miter lim="800000"/>
            <a:headEnd/>
            <a:tailEnd/>
          </a:ln>
        </p:spPr>
      </p:pic>
      <p:sp>
        <p:nvSpPr>
          <p:cNvPr id="68615" name="TextBox 20"/>
          <p:cNvSpPr txBox="1">
            <a:spLocks noChangeArrowheads="1"/>
          </p:cNvSpPr>
          <p:nvPr/>
        </p:nvSpPr>
        <p:spPr bwMode="auto">
          <a:xfrm>
            <a:off x="5257800" y="2286000"/>
            <a:ext cx="1839913" cy="277812"/>
          </a:xfrm>
          <a:prstGeom prst="rect">
            <a:avLst/>
          </a:prstGeom>
          <a:noFill/>
          <a:ln w="9525">
            <a:noFill/>
            <a:miter lim="800000"/>
            <a:headEnd/>
            <a:tailEnd/>
          </a:ln>
        </p:spPr>
        <p:txBody>
          <a:bodyPr>
            <a:prstTxWarp prst="textNoShape">
              <a:avLst/>
            </a:prstTxWarp>
            <a:spAutoFit/>
          </a:bodyPr>
          <a:lstStyle/>
          <a:p>
            <a:pPr marL="225425" indent="-225425" algn="ctr"/>
            <a:r>
              <a:rPr lang="en-US" sz="1200" dirty="0"/>
              <a:t>Single Element Display</a:t>
            </a:r>
          </a:p>
        </p:txBody>
      </p:sp>
      <p:sp>
        <p:nvSpPr>
          <p:cNvPr id="68616" name="TextBox 21"/>
          <p:cNvSpPr txBox="1">
            <a:spLocks noChangeArrowheads="1"/>
          </p:cNvSpPr>
          <p:nvPr/>
        </p:nvSpPr>
        <p:spPr bwMode="auto">
          <a:xfrm>
            <a:off x="6705600" y="4572000"/>
            <a:ext cx="1701800" cy="276225"/>
          </a:xfrm>
          <a:prstGeom prst="rect">
            <a:avLst/>
          </a:prstGeom>
          <a:noFill/>
          <a:ln w="9525">
            <a:noFill/>
            <a:miter lim="800000"/>
            <a:headEnd/>
            <a:tailEnd/>
          </a:ln>
        </p:spPr>
        <p:txBody>
          <a:bodyPr>
            <a:prstTxWarp prst="textNoShape">
              <a:avLst/>
            </a:prstTxWarp>
            <a:spAutoFit/>
          </a:bodyPr>
          <a:lstStyle/>
          <a:p>
            <a:pPr marL="225425" indent="-225425" algn="ctr"/>
            <a:r>
              <a:rPr lang="en-US" sz="1200" dirty="0"/>
              <a:t>Overall schedule flow</a:t>
            </a:r>
          </a:p>
        </p:txBody>
      </p:sp>
      <p:sp>
        <p:nvSpPr>
          <p:cNvPr id="68617" name="TextBox 21"/>
          <p:cNvSpPr txBox="1">
            <a:spLocks noChangeArrowheads="1"/>
          </p:cNvSpPr>
          <p:nvPr/>
        </p:nvSpPr>
        <p:spPr bwMode="auto">
          <a:xfrm>
            <a:off x="6858000" y="3048000"/>
            <a:ext cx="1387475" cy="276225"/>
          </a:xfrm>
          <a:prstGeom prst="rect">
            <a:avLst/>
          </a:prstGeom>
          <a:noFill/>
          <a:ln w="9525">
            <a:noFill/>
            <a:miter lim="800000"/>
            <a:headEnd/>
            <a:tailEnd/>
          </a:ln>
        </p:spPr>
        <p:txBody>
          <a:bodyPr>
            <a:prstTxWarp prst="textNoShape">
              <a:avLst/>
            </a:prstTxWarp>
            <a:spAutoFit/>
          </a:bodyPr>
          <a:lstStyle/>
          <a:p>
            <a:pPr marL="225425" indent="-225425" algn="ctr"/>
            <a:r>
              <a:rPr lang="en-US" sz="1200" dirty="0"/>
              <a:t>Gantt Chart View</a:t>
            </a:r>
          </a:p>
        </p:txBody>
      </p:sp>
      <p:sp>
        <p:nvSpPr>
          <p:cNvPr id="12" name="TextBox 9"/>
          <p:cNvSpPr txBox="1">
            <a:spLocks noChangeArrowheads="1"/>
          </p:cNvSpPr>
          <p:nvPr/>
        </p:nvSpPr>
        <p:spPr bwMode="auto">
          <a:xfrm>
            <a:off x="381000" y="1295400"/>
            <a:ext cx="4348163" cy="4647426"/>
          </a:xfrm>
          <a:prstGeom prst="rect">
            <a:avLst/>
          </a:prstGeom>
          <a:noFill/>
          <a:ln w="9525">
            <a:noFill/>
            <a:miter lim="800000"/>
            <a:headEnd/>
            <a:tailEnd/>
          </a:ln>
        </p:spPr>
        <p:txBody>
          <a:bodyPr wrap="square">
            <a:prstTxWarp prst="textNoShape">
              <a:avLst/>
            </a:prstTxWarp>
            <a:spAutoFit/>
          </a:bodyPr>
          <a:lstStyle/>
          <a:p>
            <a:pPr eaLnBrk="1" fontAlgn="auto" hangingPunct="1">
              <a:spcBef>
                <a:spcPts val="0"/>
              </a:spcBef>
              <a:spcAft>
                <a:spcPts val="600"/>
              </a:spcAft>
              <a:defRPr/>
            </a:pPr>
            <a:r>
              <a:rPr lang="en-US" sz="1800" kern="0" dirty="0">
                <a:solidFill>
                  <a:sysClr val="windowText" lastClr="000000"/>
                </a:solidFill>
                <a:latin typeface="+mn-lt"/>
                <a:ea typeface="+mn-ea"/>
                <a:cs typeface="+mn-cs"/>
              </a:rPr>
              <a:t>The Single Element Display in Aurora helps the user visualize the relationships between tasks:</a:t>
            </a:r>
            <a:endParaRPr lang="en-US" sz="1600" kern="0" dirty="0">
              <a:solidFill>
                <a:sysClr val="windowText" lastClr="000000"/>
              </a:solidFill>
              <a:latin typeface="+mn-lt"/>
              <a:ea typeface="+mn-ea"/>
              <a:cs typeface="+mn-cs"/>
            </a:endParaRPr>
          </a:p>
          <a:p>
            <a:pPr eaLnBrk="1" fontAlgn="auto" hangingPunct="1">
              <a:spcBef>
                <a:spcPts val="0"/>
              </a:spcBef>
              <a:spcAft>
                <a:spcPts val="0"/>
              </a:spcAft>
              <a:buFont typeface="Arial" pitchFamily="-111" charset="0"/>
              <a:buChar char="•"/>
              <a:defRPr/>
            </a:pPr>
            <a:r>
              <a:rPr lang="en-US" sz="1400" kern="0" dirty="0">
                <a:solidFill>
                  <a:sysClr val="windowText" lastClr="000000"/>
                </a:solidFill>
                <a:latin typeface="+mn-lt"/>
                <a:ea typeface="+mn-ea"/>
                <a:cs typeface="+mn-cs"/>
              </a:rPr>
              <a:t>Blue-grey lines denote a resource-constrained work flow</a:t>
            </a:r>
          </a:p>
          <a:p>
            <a:pPr eaLnBrk="1" fontAlgn="auto" hangingPunct="1">
              <a:spcBef>
                <a:spcPts val="0"/>
              </a:spcBef>
              <a:spcAft>
                <a:spcPts val="0"/>
              </a:spcAft>
              <a:buFont typeface="Arial" pitchFamily="-111" charset="0"/>
              <a:buChar char="•"/>
              <a:defRPr/>
            </a:pPr>
            <a:r>
              <a:rPr lang="en-US" sz="1400" kern="0" dirty="0">
                <a:solidFill>
                  <a:sysClr val="windowText" lastClr="000000"/>
                </a:solidFill>
                <a:latin typeface="+mn-lt"/>
                <a:ea typeface="+mn-ea"/>
                <a:cs typeface="+mn-cs"/>
              </a:rPr>
              <a:t>Red lines denote temporally-constrained work flow</a:t>
            </a:r>
          </a:p>
          <a:p>
            <a:pPr eaLnBrk="1" fontAlgn="auto" hangingPunct="1">
              <a:spcBef>
                <a:spcPts val="0"/>
              </a:spcBef>
              <a:spcAft>
                <a:spcPts val="0"/>
              </a:spcAft>
              <a:buFont typeface="Arial" pitchFamily="-111" charset="0"/>
              <a:buChar char="•"/>
              <a:defRPr/>
            </a:pPr>
            <a:endParaRPr lang="en-US" sz="1400" kern="0" dirty="0">
              <a:solidFill>
                <a:sysClr val="windowText" lastClr="000000"/>
              </a:solidFill>
              <a:latin typeface="+mn-lt"/>
              <a:ea typeface="+mn-ea"/>
              <a:cs typeface="+mn-cs"/>
            </a:endParaRPr>
          </a:p>
          <a:p>
            <a:pPr eaLnBrk="1" fontAlgn="auto" hangingPunct="1">
              <a:spcBef>
                <a:spcPts val="0"/>
              </a:spcBef>
              <a:spcAft>
                <a:spcPts val="600"/>
              </a:spcAft>
              <a:defRPr/>
            </a:pPr>
            <a:r>
              <a:rPr lang="en-US" sz="1800" kern="0" dirty="0">
                <a:solidFill>
                  <a:sysClr val="windowText" lastClr="000000"/>
                </a:solidFill>
                <a:latin typeface="+mn-lt"/>
                <a:ea typeface="+mn-ea"/>
                <a:cs typeface="+mn-cs"/>
              </a:rPr>
              <a:t>Referring to the three diagrams to the right:</a:t>
            </a:r>
            <a:endParaRPr lang="en-US" sz="1400" kern="0" dirty="0">
              <a:solidFill>
                <a:sysClr val="windowText" lastClr="000000"/>
              </a:solidFill>
              <a:latin typeface="+mn-lt"/>
              <a:ea typeface="+mn-ea"/>
              <a:cs typeface="+mn-cs"/>
            </a:endParaRPr>
          </a:p>
          <a:p>
            <a:pPr eaLnBrk="1" fontAlgn="auto" hangingPunct="1">
              <a:spcBef>
                <a:spcPts val="0"/>
              </a:spcBef>
              <a:spcAft>
                <a:spcPts val="0"/>
              </a:spcAft>
              <a:buFont typeface="Arial" pitchFamily="-111" charset="0"/>
              <a:buChar char="•"/>
              <a:defRPr/>
            </a:pPr>
            <a:r>
              <a:rPr lang="en-US" sz="1400" kern="0" dirty="0">
                <a:solidFill>
                  <a:sysClr val="windowText" lastClr="000000"/>
                </a:solidFill>
                <a:latin typeface="+mn-lt"/>
                <a:ea typeface="+mn-ea"/>
                <a:cs typeface="+mn-cs"/>
              </a:rPr>
              <a:t>Task 6 can start any time after Task 2 is completed (red line in Single Element Display), but must wait for Task 5 to release resources (blue-grey line). </a:t>
            </a:r>
          </a:p>
          <a:p>
            <a:pPr eaLnBrk="1" fontAlgn="auto" hangingPunct="1">
              <a:spcBef>
                <a:spcPts val="0"/>
              </a:spcBef>
              <a:spcAft>
                <a:spcPts val="0"/>
              </a:spcAft>
              <a:buFont typeface="Arial" pitchFamily="-111" charset="0"/>
              <a:buChar char="•"/>
              <a:defRPr/>
            </a:pPr>
            <a:endParaRPr lang="en-US" sz="1400" kern="0" dirty="0">
              <a:solidFill>
                <a:sysClr val="windowText" lastClr="000000"/>
              </a:solidFill>
              <a:latin typeface="+mn-lt"/>
              <a:ea typeface="+mn-ea"/>
              <a:cs typeface="+mn-cs"/>
            </a:endParaRPr>
          </a:p>
          <a:p>
            <a:pPr eaLnBrk="1" fontAlgn="auto" hangingPunct="1">
              <a:spcBef>
                <a:spcPts val="0"/>
              </a:spcBef>
              <a:spcAft>
                <a:spcPts val="0"/>
              </a:spcAft>
              <a:buFont typeface="Arial" pitchFamily="-111" charset="0"/>
              <a:buChar char="•"/>
              <a:defRPr/>
            </a:pPr>
            <a:r>
              <a:rPr lang="en-US" sz="1400" kern="0" dirty="0">
                <a:solidFill>
                  <a:sysClr val="windowText" lastClr="000000"/>
                </a:solidFill>
                <a:latin typeface="+mn-lt"/>
                <a:ea typeface="+mn-ea"/>
                <a:cs typeface="+mn-cs"/>
              </a:rPr>
              <a:t>Tasks 3 and 8 must wait for 6 to release resources before they can start, as shown in the Gantt Chart View</a:t>
            </a:r>
          </a:p>
          <a:p>
            <a:pPr eaLnBrk="1" fontAlgn="auto" hangingPunct="1">
              <a:spcBef>
                <a:spcPts val="0"/>
              </a:spcBef>
              <a:spcAft>
                <a:spcPts val="0"/>
              </a:spcAft>
              <a:buFont typeface="Arial" pitchFamily="-111" charset="0"/>
              <a:buChar char="•"/>
              <a:defRPr/>
            </a:pPr>
            <a:endParaRPr lang="en-US" sz="1400" kern="0" dirty="0">
              <a:solidFill>
                <a:sysClr val="windowText" lastClr="000000"/>
              </a:solidFill>
              <a:latin typeface="+mn-lt"/>
              <a:ea typeface="+mn-ea"/>
              <a:cs typeface="+mn-cs"/>
            </a:endParaRPr>
          </a:p>
          <a:p>
            <a:pPr eaLnBrk="1" fontAlgn="auto" hangingPunct="1">
              <a:spcBef>
                <a:spcPts val="0"/>
              </a:spcBef>
              <a:spcAft>
                <a:spcPts val="0"/>
              </a:spcAft>
              <a:buFont typeface="Arial" pitchFamily="-111" charset="0"/>
              <a:buChar char="•"/>
              <a:defRPr/>
            </a:pPr>
            <a:r>
              <a:rPr lang="en-US" sz="1400" kern="0" dirty="0">
                <a:solidFill>
                  <a:sysClr val="windowText" lastClr="000000"/>
                </a:solidFill>
                <a:latin typeface="+mn-lt"/>
                <a:ea typeface="+mn-ea"/>
                <a:cs typeface="+mn-cs"/>
              </a:rPr>
              <a:t>Task 7 starts after Task 6 completes (red line in Single Element Display)</a:t>
            </a:r>
          </a:p>
        </p:txBody>
      </p:sp>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152400"/>
            <a:ext cx="7304088" cy="806450"/>
          </a:xfrm>
        </p:spPr>
        <p:txBody>
          <a:bodyPr/>
          <a:lstStyle/>
          <a:p>
            <a:pPr eaLnBrk="1" hangingPunct="1"/>
            <a:r>
              <a:rPr lang="en-US" dirty="0" smtClean="0">
                <a:ea typeface="Times New Roman" charset="0"/>
                <a:cs typeface="Times New Roman" charset="0"/>
              </a:rPr>
              <a:t>Resource Contention: Visual</a:t>
            </a:r>
          </a:p>
        </p:txBody>
      </p:sp>
      <p:sp>
        <p:nvSpPr>
          <p:cNvPr id="69635" name="Rectangle 9"/>
          <p:cNvSpPr>
            <a:spLocks noChangeArrowheads="1"/>
          </p:cNvSpPr>
          <p:nvPr/>
        </p:nvSpPr>
        <p:spPr bwMode="auto">
          <a:xfrm>
            <a:off x="304800" y="1252538"/>
            <a:ext cx="7304088" cy="334962"/>
          </a:xfrm>
          <a:prstGeom prst="rect">
            <a:avLst/>
          </a:prstGeom>
          <a:noFill/>
          <a:ln w="9525">
            <a:noFill/>
            <a:miter lim="800000"/>
            <a:headEnd/>
            <a:tailEnd/>
          </a:ln>
        </p:spPr>
        <p:txBody>
          <a:bodyPr anchor="ctr">
            <a:prstTxWarp prst="textNoShape">
              <a:avLst/>
            </a:prstTxWarp>
          </a:bodyPr>
          <a:lstStyle/>
          <a:p>
            <a:pPr>
              <a:defRPr/>
            </a:pPr>
            <a:r>
              <a:rPr lang="en-US" sz="1800" b="1" dirty="0">
                <a:solidFill>
                  <a:srgbClr val="000000"/>
                </a:solidFill>
                <a:latin typeface="+mn-lt"/>
                <a:ea typeface="+mn-ea"/>
                <a:cs typeface="+mn-cs"/>
              </a:rPr>
              <a:t>Viewing resource contentions in Aurora</a:t>
            </a:r>
          </a:p>
        </p:txBody>
      </p:sp>
      <p:sp>
        <p:nvSpPr>
          <p:cNvPr id="66564" name="Slide Number Placeholder 3"/>
          <p:cNvSpPr>
            <a:spLocks noGrp="1"/>
          </p:cNvSpPr>
          <p:nvPr>
            <p:ph type="sldNum" sz="quarter" idx="4294967295"/>
          </p:nvPr>
        </p:nvSpPr>
        <p:spPr>
          <a:xfrm>
            <a:off x="8386763" y="6400800"/>
            <a:ext cx="533400" cy="304800"/>
          </a:xfrm>
          <a:noFill/>
        </p:spPr>
        <p:txBody>
          <a:bodyPr/>
          <a:lstStyle/>
          <a:p>
            <a:fld id="{3CC66F36-8447-5744-B50B-48B9901F0CCC}" type="slidenum">
              <a:rPr lang="en-US" smtClean="0">
                <a:solidFill>
                  <a:srgbClr val="000000"/>
                </a:solidFill>
                <a:latin typeface="Arial" charset="0"/>
                <a:ea typeface="ＭＳ Ｐゴシック" charset="-128"/>
                <a:cs typeface="ＭＳ Ｐゴシック" charset="-128"/>
              </a:rPr>
              <a:pPr/>
              <a:t>31</a:t>
            </a:fld>
            <a:r>
              <a:rPr lang="en-US" sz="1400" smtClean="0">
                <a:solidFill>
                  <a:srgbClr val="000000"/>
                </a:solidFill>
                <a:latin typeface="Arial" charset="0"/>
                <a:ea typeface="ＭＳ Ｐゴシック" charset="-128"/>
                <a:cs typeface="ＭＳ Ｐゴシック" charset="-128"/>
              </a:rPr>
              <a:t> </a:t>
            </a:r>
          </a:p>
        </p:txBody>
      </p:sp>
      <p:pic>
        <p:nvPicPr>
          <p:cNvPr id="66565" name="Picture 8" descr="screenshot 7.jpg"/>
          <p:cNvPicPr>
            <a:picLocks noChangeAspect="1"/>
          </p:cNvPicPr>
          <p:nvPr/>
        </p:nvPicPr>
        <p:blipFill>
          <a:blip r:embed="rId3"/>
          <a:srcRect l="5109" r="44080" b="12573"/>
          <a:stretch>
            <a:fillRect/>
          </a:stretch>
        </p:blipFill>
        <p:spPr bwMode="auto">
          <a:xfrm>
            <a:off x="4181475" y="1574800"/>
            <a:ext cx="4559300" cy="4140200"/>
          </a:xfrm>
          <a:prstGeom prst="rect">
            <a:avLst/>
          </a:prstGeom>
          <a:noFill/>
          <a:ln w="9525">
            <a:solidFill>
              <a:schemeClr val="tx1"/>
            </a:solidFill>
            <a:miter lim="800000"/>
            <a:headEnd/>
            <a:tailEnd/>
          </a:ln>
        </p:spPr>
      </p:pic>
      <p:sp>
        <p:nvSpPr>
          <p:cNvPr id="69638" name="TextBox 9"/>
          <p:cNvSpPr txBox="1">
            <a:spLocks noChangeArrowheads="1"/>
          </p:cNvSpPr>
          <p:nvPr/>
        </p:nvSpPr>
        <p:spPr bwMode="auto">
          <a:xfrm>
            <a:off x="620713" y="1589088"/>
            <a:ext cx="3384550" cy="984250"/>
          </a:xfrm>
          <a:prstGeom prst="rect">
            <a:avLst/>
          </a:prstGeom>
          <a:noFill/>
          <a:ln w="9525">
            <a:noFill/>
            <a:miter lim="800000"/>
            <a:headEnd/>
            <a:tailEnd/>
          </a:ln>
        </p:spPr>
        <p:txBody>
          <a:bodyPr>
            <a:prstTxWarp prst="textNoShape">
              <a:avLst/>
            </a:prstTxWarp>
            <a:spAutoFit/>
          </a:bodyPr>
          <a:lstStyle/>
          <a:p>
            <a:pPr>
              <a:defRPr/>
            </a:pPr>
            <a:r>
              <a:rPr lang="en-US" sz="1400" dirty="0">
                <a:latin typeface="+mn-lt"/>
                <a:ea typeface="+mn-ea"/>
                <a:cs typeface="+mn-cs"/>
              </a:rPr>
              <a:t>In this sample schedule, each task has a resource requirement attached as follows</a:t>
            </a:r>
          </a:p>
          <a:p>
            <a:pPr>
              <a:defRPr/>
            </a:pPr>
            <a:endParaRPr lang="en-US" sz="1600" dirty="0">
              <a:latin typeface="Times" pitchFamily="-111" charset="0"/>
              <a:ea typeface="+mn-ea"/>
              <a:cs typeface="+mn-cs"/>
            </a:endParaRPr>
          </a:p>
        </p:txBody>
      </p:sp>
      <p:cxnSp>
        <p:nvCxnSpPr>
          <p:cNvPr id="66567" name="Straight Arrow Connector 11"/>
          <p:cNvCxnSpPr>
            <a:cxnSpLocks noChangeShapeType="1"/>
          </p:cNvCxnSpPr>
          <p:nvPr/>
        </p:nvCxnSpPr>
        <p:spPr bwMode="auto">
          <a:xfrm rot="5400000">
            <a:off x="6759575" y="3527425"/>
            <a:ext cx="871538" cy="477838"/>
          </a:xfrm>
          <a:prstGeom prst="straightConnector1">
            <a:avLst/>
          </a:prstGeom>
          <a:noFill/>
          <a:ln w="57150">
            <a:solidFill>
              <a:schemeClr val="tx1"/>
            </a:solidFill>
            <a:round/>
            <a:headEnd/>
            <a:tailEnd type="arrow" w="med" len="med"/>
          </a:ln>
        </p:spPr>
      </p:cxnSp>
      <p:sp>
        <p:nvSpPr>
          <p:cNvPr id="66568" name="TextBox 13"/>
          <p:cNvSpPr txBox="1">
            <a:spLocks noChangeArrowheads="1"/>
          </p:cNvSpPr>
          <p:nvPr/>
        </p:nvSpPr>
        <p:spPr bwMode="auto">
          <a:xfrm>
            <a:off x="6411913" y="2733675"/>
            <a:ext cx="2263775" cy="584200"/>
          </a:xfrm>
          <a:prstGeom prst="rect">
            <a:avLst/>
          </a:prstGeom>
          <a:noFill/>
          <a:ln w="9525">
            <a:noFill/>
            <a:miter lim="800000"/>
            <a:headEnd/>
            <a:tailEnd/>
          </a:ln>
        </p:spPr>
        <p:txBody>
          <a:bodyPr>
            <a:prstTxWarp prst="textNoShape">
              <a:avLst/>
            </a:prstTxWarp>
            <a:spAutoFit/>
          </a:bodyPr>
          <a:lstStyle/>
          <a:p>
            <a:r>
              <a:rPr lang="en-US" sz="1600"/>
              <a:t>Resource-constrained</a:t>
            </a:r>
          </a:p>
          <a:p>
            <a:r>
              <a:rPr lang="en-US" sz="1600"/>
              <a:t>relationship</a:t>
            </a:r>
          </a:p>
        </p:txBody>
      </p:sp>
      <p:sp>
        <p:nvSpPr>
          <p:cNvPr id="69641" name="TextBox 14"/>
          <p:cNvSpPr txBox="1">
            <a:spLocks noChangeArrowheads="1"/>
          </p:cNvSpPr>
          <p:nvPr/>
        </p:nvSpPr>
        <p:spPr bwMode="auto">
          <a:xfrm>
            <a:off x="620713" y="3657600"/>
            <a:ext cx="3384550" cy="1600200"/>
          </a:xfrm>
          <a:prstGeom prst="rect">
            <a:avLst/>
          </a:prstGeom>
          <a:noFill/>
          <a:ln w="9525">
            <a:noFill/>
            <a:miter lim="800000"/>
            <a:headEnd/>
            <a:tailEnd/>
          </a:ln>
        </p:spPr>
        <p:txBody>
          <a:bodyPr>
            <a:prstTxWarp prst="textNoShape">
              <a:avLst/>
            </a:prstTxWarp>
            <a:spAutoFit/>
          </a:bodyPr>
          <a:lstStyle/>
          <a:p>
            <a:pPr>
              <a:defRPr/>
            </a:pPr>
            <a:r>
              <a:rPr lang="en-US" sz="1400" dirty="0">
                <a:latin typeface="+mn-lt"/>
                <a:ea typeface="+mn-ea"/>
                <a:cs typeface="+mn-cs"/>
              </a:rPr>
              <a:t>Note that there is a total amount of only 5 resources. Tasks 2, 4, and 5 are started at the same time (5 resources used). Task 2 completes, but there are not enough resources left to start Task 6, so Task 6 must wait until Task 5 is complete.</a:t>
            </a:r>
          </a:p>
        </p:txBody>
      </p:sp>
      <p:graphicFrame>
        <p:nvGraphicFramePr>
          <p:cNvPr id="19" name="Table 18"/>
          <p:cNvGraphicFramePr>
            <a:graphicFrameLocks noGrp="1"/>
          </p:cNvGraphicFramePr>
          <p:nvPr/>
        </p:nvGraphicFramePr>
        <p:xfrm>
          <a:off x="746125" y="2362200"/>
          <a:ext cx="3151188" cy="1280159"/>
        </p:xfrm>
        <a:graphic>
          <a:graphicData uri="http://schemas.openxmlformats.org/drawingml/2006/table">
            <a:tbl>
              <a:tblPr/>
              <a:tblGrid>
                <a:gridCol w="1574800"/>
                <a:gridCol w="1576388"/>
              </a:tblGrid>
              <a:tr h="1746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11" charset="0"/>
                        </a:rPr>
                        <a:t>Task #</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11" charset="0"/>
                        </a:rPr>
                        <a:t>Resources Needed</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11" charset="0"/>
                        </a:rPr>
                        <a:t>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11" charset="0"/>
                        </a:rPr>
                        <a:t>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11" charset="0"/>
                        </a:rPr>
                        <a:t>3</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11" charset="0"/>
                        </a:rPr>
                        <a:t>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11" charset="0"/>
                        </a:rPr>
                        <a:t>4</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11" charset="0"/>
                        </a:rPr>
                        <a:t>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6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11" charset="0"/>
                        </a:rPr>
                        <a:t>5</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111" charset="0"/>
                        </a:rPr>
                        <a:t>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9662" name="TextBox 19"/>
          <p:cNvSpPr txBox="1">
            <a:spLocks noChangeArrowheads="1"/>
          </p:cNvSpPr>
          <p:nvPr/>
        </p:nvSpPr>
        <p:spPr bwMode="auto">
          <a:xfrm>
            <a:off x="609600" y="5181600"/>
            <a:ext cx="3505200" cy="738664"/>
          </a:xfrm>
          <a:prstGeom prst="rect">
            <a:avLst/>
          </a:prstGeom>
          <a:noFill/>
          <a:ln w="9525">
            <a:noFill/>
            <a:miter lim="800000"/>
            <a:headEnd/>
            <a:tailEnd/>
          </a:ln>
        </p:spPr>
        <p:txBody>
          <a:bodyPr wrap="square">
            <a:prstTxWarp prst="textNoShape">
              <a:avLst/>
            </a:prstTxWarp>
            <a:spAutoFit/>
          </a:bodyPr>
          <a:lstStyle/>
          <a:p>
            <a:pPr>
              <a:defRPr/>
            </a:pPr>
            <a:r>
              <a:rPr lang="en-US" sz="1400" dirty="0">
                <a:latin typeface="+mn-lt"/>
                <a:ea typeface="+mn-ea"/>
                <a:cs typeface="+mn-cs"/>
              </a:rPr>
              <a:t>Aurora shows you this resource-constrained relationship with a blue-grey line between the two Tasks.</a:t>
            </a:r>
          </a:p>
        </p:txBody>
      </p:sp>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Slide Number Placeholder 4"/>
          <p:cNvSpPr>
            <a:spLocks noGrp="1"/>
          </p:cNvSpPr>
          <p:nvPr>
            <p:ph type="sldNum" sz="quarter" idx="12"/>
          </p:nvPr>
        </p:nvSpPr>
        <p:spPr>
          <a:noFill/>
        </p:spPr>
        <p:txBody>
          <a:bodyPr/>
          <a:lstStyle/>
          <a:p>
            <a:fld id="{A7D177E3-2020-7E4A-A985-E0E2E6557428}" type="slidenum">
              <a:rPr lang="en-US" smtClean="0">
                <a:latin typeface="Arial" charset="0"/>
                <a:ea typeface="ＭＳ Ｐゴシック" charset="-128"/>
                <a:cs typeface="ＭＳ Ｐゴシック" charset="-128"/>
              </a:rPr>
              <a:pPr/>
              <a:t>32</a:t>
            </a:fld>
            <a:endParaRPr lang="en-US" smtClean="0">
              <a:latin typeface="Arial" charset="0"/>
              <a:ea typeface="ＭＳ Ｐゴシック" charset="-128"/>
              <a:cs typeface="ＭＳ Ｐゴシック" charset="-128"/>
            </a:endParaRPr>
          </a:p>
        </p:txBody>
      </p:sp>
      <p:sp>
        <p:nvSpPr>
          <p:cNvPr id="78851" name="Rectangle 2"/>
          <p:cNvSpPr>
            <a:spLocks noGrp="1" noChangeArrowheads="1"/>
          </p:cNvSpPr>
          <p:nvPr>
            <p:ph type="title"/>
          </p:nvPr>
        </p:nvSpPr>
        <p:spPr>
          <a:xfrm>
            <a:off x="914400" y="381000"/>
            <a:ext cx="7543800" cy="520700"/>
          </a:xfrm>
        </p:spPr>
        <p:txBody>
          <a:bodyPr/>
          <a:lstStyle/>
          <a:p>
            <a:pPr eaLnBrk="1" hangingPunct="1"/>
            <a:r>
              <a:rPr lang="en-US">
                <a:ea typeface="ＭＳ Ｐゴシック" charset="-128"/>
                <a:cs typeface="ＭＳ Ｐゴシック" charset="-128"/>
              </a:rPr>
              <a:t>Calendars</a:t>
            </a:r>
          </a:p>
        </p:txBody>
      </p:sp>
      <p:pic>
        <p:nvPicPr>
          <p:cNvPr id="78852" name="Picture 3"/>
          <p:cNvPicPr>
            <a:picLocks noChangeAspect="1" noChangeArrowheads="1"/>
          </p:cNvPicPr>
          <p:nvPr/>
        </p:nvPicPr>
        <p:blipFill>
          <a:blip r:embed="rId3"/>
          <a:srcRect/>
          <a:stretch>
            <a:fillRect/>
          </a:stretch>
        </p:blipFill>
        <p:spPr bwMode="auto">
          <a:xfrm>
            <a:off x="609600" y="1030288"/>
            <a:ext cx="7734300" cy="57848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Slide Number Placeholder 4"/>
          <p:cNvSpPr>
            <a:spLocks noGrp="1"/>
          </p:cNvSpPr>
          <p:nvPr>
            <p:ph type="sldNum" sz="quarter" idx="12"/>
          </p:nvPr>
        </p:nvSpPr>
        <p:spPr>
          <a:noFill/>
        </p:spPr>
        <p:txBody>
          <a:bodyPr/>
          <a:lstStyle/>
          <a:p>
            <a:fld id="{4A2BC866-CC65-9E43-BCEF-B6CECDDC8A82}" type="slidenum">
              <a:rPr lang="en-US" smtClean="0">
                <a:latin typeface="Arial" charset="0"/>
                <a:ea typeface="ＭＳ Ｐゴシック" charset="-128"/>
                <a:cs typeface="ＭＳ Ｐゴシック" charset="-128"/>
              </a:rPr>
              <a:pPr/>
              <a:t>33</a:t>
            </a:fld>
            <a:endParaRPr lang="en-US" smtClean="0">
              <a:latin typeface="Arial" charset="0"/>
              <a:ea typeface="ＭＳ Ｐゴシック" charset="-128"/>
              <a:cs typeface="ＭＳ Ｐゴシック" charset="-128"/>
            </a:endParaRPr>
          </a:p>
        </p:txBody>
      </p:sp>
      <p:sp>
        <p:nvSpPr>
          <p:cNvPr id="84995"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Histogram</a:t>
            </a:r>
          </a:p>
        </p:txBody>
      </p:sp>
      <p:pic>
        <p:nvPicPr>
          <p:cNvPr id="84996" name="Picture 3"/>
          <p:cNvPicPr>
            <a:picLocks noChangeAspect="1" noChangeArrowheads="1"/>
          </p:cNvPicPr>
          <p:nvPr/>
        </p:nvPicPr>
        <p:blipFill>
          <a:blip r:embed="rId3"/>
          <a:srcRect/>
          <a:stretch>
            <a:fillRect/>
          </a:stretch>
        </p:blipFill>
        <p:spPr bwMode="auto">
          <a:xfrm>
            <a:off x="0" y="0"/>
            <a:ext cx="916305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endParaRPr lang="en-US">
              <a:ea typeface="ＭＳ Ｐゴシック" charset="-128"/>
              <a:cs typeface="ＭＳ Ｐゴシック" charset="-128"/>
            </a:endParaRPr>
          </a:p>
        </p:txBody>
      </p:sp>
      <p:sp>
        <p:nvSpPr>
          <p:cNvPr id="97283" name="Slide Number Placeholder 2"/>
          <p:cNvSpPr>
            <a:spLocks noGrp="1"/>
          </p:cNvSpPr>
          <p:nvPr>
            <p:ph type="sldNum" sz="quarter" idx="12"/>
          </p:nvPr>
        </p:nvSpPr>
        <p:spPr>
          <a:noFill/>
        </p:spPr>
        <p:txBody>
          <a:bodyPr/>
          <a:lstStyle/>
          <a:p>
            <a:fld id="{8B61CC4F-3907-DA4B-B497-FF0DDEEB6C69}" type="slidenum">
              <a:rPr lang="en-US" smtClean="0">
                <a:latin typeface="Arial" charset="0"/>
                <a:ea typeface="ＭＳ Ｐゴシック" charset="-128"/>
                <a:cs typeface="ＭＳ Ｐゴシック" charset="-128"/>
              </a:rPr>
              <a:pPr/>
              <a:t>34</a:t>
            </a:fld>
            <a:endParaRPr lang="en-US" smtClean="0">
              <a:latin typeface="Arial" charset="0"/>
              <a:ea typeface="ＭＳ Ｐゴシック" charset="-128"/>
              <a:cs typeface="ＭＳ Ｐゴシック" charset="-128"/>
            </a:endParaRPr>
          </a:p>
        </p:txBody>
      </p:sp>
      <p:pic>
        <p:nvPicPr>
          <p:cNvPr id="97284" name="Picture 3"/>
          <p:cNvPicPr>
            <a:picLocks noChangeAspect="1"/>
          </p:cNvPicPr>
          <p:nvPr/>
        </p:nvPicPr>
        <p:blipFill>
          <a:blip r:embed="rId2"/>
          <a:srcRect b="3212"/>
          <a:stretch>
            <a:fillRect/>
          </a:stretch>
        </p:blipFill>
        <p:spPr bwMode="auto">
          <a:xfrm>
            <a:off x="0" y="-30163"/>
            <a:ext cx="9144000" cy="688816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endParaRPr lang="en-US">
              <a:ea typeface="ＭＳ Ｐゴシック" charset="-128"/>
              <a:cs typeface="ＭＳ Ｐゴシック" charset="-128"/>
            </a:endParaRPr>
          </a:p>
        </p:txBody>
      </p:sp>
      <p:sp>
        <p:nvSpPr>
          <p:cNvPr id="100355" name="Slide Number Placeholder 2"/>
          <p:cNvSpPr>
            <a:spLocks noGrp="1"/>
          </p:cNvSpPr>
          <p:nvPr>
            <p:ph type="sldNum" sz="quarter" idx="12"/>
          </p:nvPr>
        </p:nvSpPr>
        <p:spPr>
          <a:noFill/>
        </p:spPr>
        <p:txBody>
          <a:bodyPr/>
          <a:lstStyle/>
          <a:p>
            <a:fld id="{0982CAB0-5473-F346-A8EC-14FA24C79695}" type="slidenum">
              <a:rPr lang="en-US" smtClean="0">
                <a:latin typeface="Arial" charset="0"/>
                <a:ea typeface="ＭＳ Ｐゴシック" charset="-128"/>
                <a:cs typeface="ＭＳ Ｐゴシック" charset="-128"/>
              </a:rPr>
              <a:pPr/>
              <a:t>35</a:t>
            </a:fld>
            <a:endParaRPr lang="en-US" smtClean="0">
              <a:latin typeface="Arial" charset="0"/>
              <a:ea typeface="ＭＳ Ｐゴシック" charset="-128"/>
              <a:cs typeface="ＭＳ Ｐゴシック" charset="-128"/>
            </a:endParaRPr>
          </a:p>
        </p:txBody>
      </p:sp>
      <p:pic>
        <p:nvPicPr>
          <p:cNvPr id="100356" name="Picture 3"/>
          <p:cNvPicPr>
            <a:picLocks noChangeAspect="1"/>
          </p:cNvPicPr>
          <p:nvPr/>
        </p:nvPicPr>
        <p:blipFill>
          <a:blip r:embed="rId2"/>
          <a:srcRect b="3561"/>
          <a:stretch>
            <a:fillRect/>
          </a:stretch>
        </p:blipFill>
        <p:spPr bwMode="auto">
          <a:xfrm>
            <a:off x="0" y="-20638"/>
            <a:ext cx="9144000" cy="687863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0750CFFB-F692-5243-AA7F-84A6BF16267E}" type="slidenum">
              <a:rPr lang="en-US" smtClean="0">
                <a:latin typeface="Arial" charset="0"/>
                <a:ea typeface="ＭＳ Ｐゴシック" charset="-128"/>
                <a:cs typeface="ＭＳ Ｐゴシック" charset="-128"/>
              </a:rPr>
              <a:pPr/>
              <a:t>36</a:t>
            </a:fld>
            <a:endParaRPr lang="en-US" smtClean="0">
              <a:latin typeface="Arial" charset="0"/>
              <a:ea typeface="ＭＳ Ｐゴシック" charset="-128"/>
              <a:cs typeface="ＭＳ Ｐゴシック" charset="-128"/>
            </a:endParaRPr>
          </a:p>
        </p:txBody>
      </p:sp>
      <p:sp>
        <p:nvSpPr>
          <p:cNvPr id="87043" name="Rectangle 2"/>
          <p:cNvSpPr>
            <a:spLocks noGrp="1" noChangeArrowheads="1"/>
          </p:cNvSpPr>
          <p:nvPr>
            <p:ph type="title"/>
          </p:nvPr>
        </p:nvSpPr>
        <p:spPr>
          <a:xfrm>
            <a:off x="914400" y="381000"/>
            <a:ext cx="7543800" cy="474663"/>
          </a:xfrm>
        </p:spPr>
        <p:txBody>
          <a:bodyPr/>
          <a:lstStyle/>
          <a:p>
            <a:pPr eaLnBrk="1" hangingPunct="1"/>
            <a:r>
              <a:rPr lang="en-US">
                <a:ea typeface="ＭＳ Ｐゴシック" charset="-128"/>
                <a:cs typeface="ＭＳ Ｐゴシック" charset="-128"/>
              </a:rPr>
              <a:t>Spatial Plot</a:t>
            </a:r>
          </a:p>
        </p:txBody>
      </p:sp>
      <p:pic>
        <p:nvPicPr>
          <p:cNvPr id="87044" name="Picture 3"/>
          <p:cNvPicPr>
            <a:picLocks noChangeAspect="1" noChangeArrowheads="1"/>
          </p:cNvPicPr>
          <p:nvPr/>
        </p:nvPicPr>
        <p:blipFill>
          <a:blip r:embed="rId3"/>
          <a:srcRect/>
          <a:stretch>
            <a:fillRect/>
          </a:stretch>
        </p:blipFill>
        <p:spPr bwMode="auto">
          <a:xfrm>
            <a:off x="685800" y="1066800"/>
            <a:ext cx="8005763" cy="577691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Number Placeholder 4"/>
          <p:cNvSpPr>
            <a:spLocks noGrp="1"/>
          </p:cNvSpPr>
          <p:nvPr>
            <p:ph type="sldNum" sz="quarter" idx="12"/>
          </p:nvPr>
        </p:nvSpPr>
        <p:spPr>
          <a:noFill/>
        </p:spPr>
        <p:txBody>
          <a:bodyPr/>
          <a:lstStyle/>
          <a:p>
            <a:fld id="{90670584-9E02-6046-B94F-FFD5679F2CD5}" type="slidenum">
              <a:rPr lang="en-US" smtClean="0">
                <a:latin typeface="Arial" charset="0"/>
                <a:ea typeface="ＭＳ Ｐゴシック" charset="-128"/>
                <a:cs typeface="ＭＳ Ｐゴシック" charset="-128"/>
              </a:rPr>
              <a:pPr/>
              <a:t>37</a:t>
            </a:fld>
            <a:endParaRPr lang="en-US" smtClean="0">
              <a:latin typeface="Arial" charset="0"/>
              <a:ea typeface="ＭＳ Ｐゴシック" charset="-128"/>
              <a:cs typeface="ＭＳ Ｐゴシック" charset="-128"/>
            </a:endParaRPr>
          </a:p>
        </p:txBody>
      </p:sp>
      <p:sp>
        <p:nvSpPr>
          <p:cNvPr id="94211" name="Rectangle 2"/>
          <p:cNvSpPr>
            <a:spLocks noGrp="1" noChangeArrowheads="1"/>
          </p:cNvSpPr>
          <p:nvPr>
            <p:ph type="title"/>
          </p:nvPr>
        </p:nvSpPr>
        <p:spPr>
          <a:xfrm>
            <a:off x="914400" y="381000"/>
            <a:ext cx="7543800" cy="914400"/>
          </a:xfrm>
        </p:spPr>
        <p:txBody>
          <a:bodyPr/>
          <a:lstStyle/>
          <a:p>
            <a:pPr eaLnBrk="1" hangingPunct="1"/>
            <a:r>
              <a:rPr lang="en-US" smtClean="0">
                <a:ea typeface="ＭＳ Ｐゴシック" charset="-128"/>
                <a:cs typeface="ＭＳ Ｐゴシック" charset="-128"/>
              </a:rPr>
              <a:t>Personnel View</a:t>
            </a:r>
            <a:br>
              <a:rPr lang="en-US" smtClean="0">
                <a:ea typeface="ＭＳ Ｐゴシック" charset="-128"/>
                <a:cs typeface="ＭＳ Ｐゴシック" charset="-128"/>
              </a:rPr>
            </a:br>
            <a:r>
              <a:rPr lang="en-US" smtClean="0">
                <a:ea typeface="ＭＳ Ｐゴシック" charset="-128"/>
                <a:cs typeface="ＭＳ Ｐゴシック" charset="-128"/>
              </a:rPr>
              <a:t>   </a:t>
            </a:r>
            <a:r>
              <a:rPr lang="en-US" sz="2000" smtClean="0">
                <a:ea typeface="ＭＳ Ｐゴシック" charset="-128"/>
                <a:cs typeface="ＭＳ Ｐゴシック" charset="-128"/>
              </a:rPr>
              <a:t>Activities delayed by resource contention in blue </a:t>
            </a:r>
          </a:p>
        </p:txBody>
      </p:sp>
      <p:pic>
        <p:nvPicPr>
          <p:cNvPr id="94212" name="Picture 5"/>
          <p:cNvPicPr>
            <a:picLocks noChangeAspect="1"/>
          </p:cNvPicPr>
          <p:nvPr/>
        </p:nvPicPr>
        <p:blipFill>
          <a:blip r:embed="rId3"/>
          <a:srcRect/>
          <a:stretch>
            <a:fillRect/>
          </a:stretch>
        </p:blipFill>
        <p:spPr bwMode="auto">
          <a:xfrm>
            <a:off x="0" y="1333500"/>
            <a:ext cx="9144000" cy="55245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Number Placeholder 5"/>
          <p:cNvSpPr>
            <a:spLocks noGrp="1"/>
          </p:cNvSpPr>
          <p:nvPr>
            <p:ph type="sldNum" sz="quarter" idx="4294967295"/>
          </p:nvPr>
        </p:nvSpPr>
        <p:spPr>
          <a:xfrm>
            <a:off x="6057900" y="6400800"/>
            <a:ext cx="533400" cy="304800"/>
          </a:xfrm>
          <a:noFill/>
        </p:spPr>
        <p:txBody>
          <a:bodyPr/>
          <a:lstStyle/>
          <a:p>
            <a:fld id="{53FDCFDE-9D31-4647-A1E5-DFE87BB8AD14}" type="slidenum">
              <a:rPr lang="en-US" smtClean="0">
                <a:latin typeface="Arial" charset="0"/>
                <a:ea typeface="ＭＳ Ｐゴシック" charset="-128"/>
                <a:cs typeface="ＭＳ Ｐゴシック" charset="-128"/>
              </a:rPr>
              <a:pPr/>
              <a:t>38</a:t>
            </a:fld>
            <a:endParaRPr lang="en-US" smtClean="0">
              <a:latin typeface="Arial" charset="0"/>
              <a:ea typeface="ＭＳ Ｐゴシック" charset="-128"/>
              <a:cs typeface="ＭＳ Ｐゴシック" charset="-128"/>
            </a:endParaRPr>
          </a:p>
        </p:txBody>
      </p:sp>
      <p:sp>
        <p:nvSpPr>
          <p:cNvPr id="64515" name="Rectangle 2"/>
          <p:cNvSpPr>
            <a:spLocks noGrp="1" noChangeArrowheads="1"/>
          </p:cNvSpPr>
          <p:nvPr>
            <p:ph type="title"/>
          </p:nvPr>
        </p:nvSpPr>
        <p:spPr>
          <a:xfrm>
            <a:off x="914400" y="381000"/>
            <a:ext cx="7543800" cy="522288"/>
          </a:xfrm>
        </p:spPr>
        <p:txBody>
          <a:bodyPr/>
          <a:lstStyle/>
          <a:p>
            <a:pPr eaLnBrk="1" hangingPunct="1"/>
            <a:r>
              <a:rPr lang="en-US" dirty="0" smtClean="0">
                <a:ea typeface="ＭＳ Ｐゴシック" charset="-128"/>
                <a:cs typeface="ＭＳ Ｐゴシック" charset="-128"/>
              </a:rPr>
              <a:t>Schedule Rationale</a:t>
            </a:r>
          </a:p>
        </p:txBody>
      </p:sp>
      <p:sp>
        <p:nvSpPr>
          <p:cNvPr id="432131" name="Rectangle 3"/>
          <p:cNvSpPr>
            <a:spLocks noGrp="1" noChangeArrowheads="1"/>
          </p:cNvSpPr>
          <p:nvPr>
            <p:ph type="body" idx="1"/>
          </p:nvPr>
        </p:nvSpPr>
        <p:spPr>
          <a:xfrm>
            <a:off x="762000" y="1524000"/>
            <a:ext cx="7696200" cy="5715000"/>
          </a:xfrm>
        </p:spPr>
        <p:txBody>
          <a:bodyPr/>
          <a:lstStyle/>
          <a:p>
            <a:pPr eaLnBrk="1" hangingPunct="1">
              <a:defRPr/>
            </a:pPr>
            <a:r>
              <a:rPr lang="en-US" dirty="0" smtClean="0">
                <a:ea typeface="+mn-ea"/>
                <a:cs typeface="+mn-cs"/>
              </a:rPr>
              <a:t>Aurora includes the rationale for each task on why it was scheduled where it was scheduled, so it is easy to determine what changes could be made for a task to occur earlier. </a:t>
            </a:r>
          </a:p>
          <a:p>
            <a:pPr eaLnBrk="1" hangingPunct="1">
              <a:defRPr/>
            </a:pPr>
            <a:r>
              <a:rPr lang="en-US" b="1" dirty="0" smtClean="0">
                <a:solidFill>
                  <a:srgbClr val="011D75"/>
                </a:solidFill>
                <a:latin typeface="+mj-lt"/>
                <a:ea typeface="+mj-ea"/>
                <a:cs typeface="+mj-cs"/>
              </a:rPr>
              <a:t> </a:t>
            </a: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Number Placeholder 4"/>
          <p:cNvSpPr>
            <a:spLocks noGrp="1"/>
          </p:cNvSpPr>
          <p:nvPr>
            <p:ph type="sldNum" sz="quarter" idx="12"/>
          </p:nvPr>
        </p:nvSpPr>
        <p:spPr>
          <a:noFill/>
        </p:spPr>
        <p:txBody>
          <a:bodyPr/>
          <a:lstStyle/>
          <a:p>
            <a:fld id="{D0B4A15B-312F-774D-BDBF-67C7D8DF9C82}" type="slidenum">
              <a:rPr lang="en-US" smtClean="0">
                <a:latin typeface="Arial" charset="0"/>
                <a:ea typeface="ＭＳ Ｐゴシック" charset="-128"/>
                <a:cs typeface="ＭＳ Ｐゴシック" charset="-128"/>
              </a:rPr>
              <a:pPr/>
              <a:t>39</a:t>
            </a:fld>
            <a:endParaRPr lang="en-US" smtClean="0">
              <a:latin typeface="Arial" charset="0"/>
              <a:ea typeface="ＭＳ Ｐゴシック" charset="-128"/>
              <a:cs typeface="ＭＳ Ｐゴシック" charset="-128"/>
            </a:endParaRPr>
          </a:p>
        </p:txBody>
      </p:sp>
      <p:sp>
        <p:nvSpPr>
          <p:cNvPr id="89091" name="Rectangle 2"/>
          <p:cNvSpPr>
            <a:spLocks noGrp="1" noChangeArrowheads="1"/>
          </p:cNvSpPr>
          <p:nvPr>
            <p:ph type="title"/>
          </p:nvPr>
        </p:nvSpPr>
        <p:spPr>
          <a:xfrm>
            <a:off x="914400" y="381000"/>
            <a:ext cx="7543800" cy="474663"/>
          </a:xfrm>
        </p:spPr>
        <p:txBody>
          <a:bodyPr/>
          <a:lstStyle/>
          <a:p>
            <a:pPr eaLnBrk="1" hangingPunct="1"/>
            <a:r>
              <a:rPr lang="en-US" smtClean="0">
                <a:ea typeface="ＭＳ Ｐゴシック" charset="-128"/>
                <a:cs typeface="ＭＳ Ｐゴシック" charset="-128"/>
              </a:rPr>
              <a:t>Edit Tab: Schedule Results </a:t>
            </a:r>
          </a:p>
        </p:txBody>
      </p:sp>
      <p:pic>
        <p:nvPicPr>
          <p:cNvPr id="89092" name="Picture 4"/>
          <p:cNvPicPr>
            <a:picLocks noChangeAspect="1"/>
          </p:cNvPicPr>
          <p:nvPr/>
        </p:nvPicPr>
        <p:blipFill>
          <a:blip r:embed="rId3"/>
          <a:srcRect/>
          <a:stretch>
            <a:fillRect/>
          </a:stretch>
        </p:blipFill>
        <p:spPr bwMode="auto">
          <a:xfrm>
            <a:off x="0" y="1295400"/>
            <a:ext cx="9207500" cy="55626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543800" cy="1066800"/>
          </a:xfrm>
        </p:spPr>
        <p:txBody>
          <a:bodyPr/>
          <a:lstStyle/>
          <a:p>
            <a:pPr eaLnBrk="1" hangingPunct="1">
              <a:defRPr/>
            </a:pPr>
            <a:r>
              <a:rPr lang="en-US" sz="3600" kern="1200" dirty="0" smtClean="0">
                <a:ea typeface="+mn-ea"/>
                <a:cs typeface="+mn-cs"/>
              </a:rPr>
              <a:t>Aurora-CCPM Critical Chain Summary</a:t>
            </a:r>
            <a:endParaRPr lang="en-US" dirty="0" smtClean="0">
              <a:ea typeface="+mj-ea"/>
              <a:cs typeface="+mj-cs"/>
            </a:endParaRPr>
          </a:p>
        </p:txBody>
      </p:sp>
      <p:sp>
        <p:nvSpPr>
          <p:cNvPr id="47107" name="Content Placeholder 2"/>
          <p:cNvSpPr>
            <a:spLocks noGrp="1"/>
          </p:cNvSpPr>
          <p:nvPr>
            <p:ph idx="1"/>
          </p:nvPr>
        </p:nvSpPr>
        <p:spPr>
          <a:xfrm>
            <a:off x="914400" y="1600200"/>
            <a:ext cx="7543800" cy="4648200"/>
          </a:xfrm>
        </p:spPr>
        <p:txBody>
          <a:bodyPr/>
          <a:lstStyle/>
          <a:p>
            <a:pPr eaLnBrk="1" hangingPunct="1"/>
            <a:r>
              <a:rPr lang="en-US" dirty="0" smtClean="0">
                <a:ea typeface="ＭＳ Ｐゴシック" charset="-128"/>
                <a:cs typeface="ＭＳ Ｐゴシック" charset="-128"/>
              </a:rPr>
              <a:t>Enterprise Level Critical Chain Project Management Software</a:t>
            </a:r>
          </a:p>
          <a:p>
            <a:pPr eaLnBrk="1" hangingPunct="1"/>
            <a:r>
              <a:rPr lang="en-US" dirty="0" smtClean="0">
                <a:ea typeface="ＭＳ Ｐゴシック" charset="-128"/>
                <a:cs typeface="ＭＳ Ｐゴシック" charset="-128"/>
              </a:rPr>
              <a:t>Multi Project</a:t>
            </a:r>
          </a:p>
          <a:p>
            <a:pPr eaLnBrk="1" hangingPunct="1"/>
            <a:r>
              <a:rPr lang="en-US" dirty="0" smtClean="0">
                <a:ea typeface="ＭＳ Ｐゴシック" charset="-128"/>
                <a:cs typeface="ＭＳ Ｐゴシック" charset="-128"/>
              </a:rPr>
              <a:t>Completely stand-alone</a:t>
            </a:r>
          </a:p>
          <a:p>
            <a:pPr lvl="1" eaLnBrk="1" hangingPunct="1"/>
            <a:r>
              <a:rPr lang="en-US" dirty="0" smtClean="0">
                <a:ea typeface="ＭＳ Ｐゴシック" charset="-128"/>
                <a:cs typeface="ＭＳ Ｐゴシック" charset="-128"/>
              </a:rPr>
              <a:t>Does NOT depend on any other product</a:t>
            </a:r>
          </a:p>
          <a:p>
            <a:pPr lvl="0" eaLnBrk="1" hangingPunct="1"/>
            <a:r>
              <a:rPr lang="en-US" dirty="0" smtClean="0">
                <a:ea typeface="ＭＳ Ｐゴシック" charset="-128"/>
                <a:cs typeface="ＭＳ Ｐゴシック" charset="-128"/>
              </a:rPr>
              <a:t>However, designed</a:t>
            </a:r>
            <a:r>
              <a:rPr lang="en-US" baseline="0" dirty="0" smtClean="0">
                <a:ea typeface="ＭＳ Ｐゴシック" charset="-128"/>
                <a:cs typeface="ＭＳ Ｐゴシック" charset="-128"/>
              </a:rPr>
              <a:t> to interface with other project </a:t>
            </a:r>
            <a:r>
              <a:rPr lang="en-US" dirty="0" smtClean="0">
                <a:ea typeface="ＭＳ Ｐゴシック" charset="-128"/>
                <a:cs typeface="ＭＳ Ｐゴシック" charset="-128"/>
              </a:rPr>
              <a:t>m</a:t>
            </a:r>
            <a:r>
              <a:rPr lang="en-US" baseline="0" dirty="0" smtClean="0">
                <a:ea typeface="ＭＳ Ｐゴシック" charset="-128"/>
                <a:cs typeface="ＭＳ Ｐゴシック" charset="-128"/>
              </a:rPr>
              <a:t>anagement software and exchange information with databases</a:t>
            </a:r>
            <a:endParaRPr lang="en-US" dirty="0" smtClean="0"/>
          </a:p>
        </p:txBody>
      </p:sp>
      <p:sp>
        <p:nvSpPr>
          <p:cNvPr id="4" name="Slide Number Placeholder 3"/>
          <p:cNvSpPr>
            <a:spLocks noGrp="1"/>
          </p:cNvSpPr>
          <p:nvPr>
            <p:ph type="sldNum" sz="quarter" idx="4294967295"/>
          </p:nvPr>
        </p:nvSpPr>
        <p:spPr>
          <a:xfrm>
            <a:off x="6057900" y="6400800"/>
            <a:ext cx="533400" cy="304800"/>
          </a:xfrm>
        </p:spPr>
        <p:txBody>
          <a:bodyPr/>
          <a:lstStyle/>
          <a:p>
            <a:pPr>
              <a:defRPr/>
            </a:pPr>
            <a:fld id="{A0C6541C-2570-4643-AD3F-AE15FF047FFB}" type="slidenum">
              <a:rPr lang="en-US" smtClean="0"/>
              <a:pPr>
                <a:defRPr/>
              </a:pPr>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endParaRPr lang="en-US">
              <a:ea typeface="ＭＳ Ｐゴシック" charset="-128"/>
              <a:cs typeface="ＭＳ Ｐゴシック" charset="-128"/>
            </a:endParaRPr>
          </a:p>
        </p:txBody>
      </p:sp>
      <p:sp>
        <p:nvSpPr>
          <p:cNvPr id="99331" name="Slide Number Placeholder 2"/>
          <p:cNvSpPr>
            <a:spLocks noGrp="1"/>
          </p:cNvSpPr>
          <p:nvPr>
            <p:ph type="sldNum" sz="quarter" idx="12"/>
          </p:nvPr>
        </p:nvSpPr>
        <p:spPr>
          <a:noFill/>
        </p:spPr>
        <p:txBody>
          <a:bodyPr/>
          <a:lstStyle/>
          <a:p>
            <a:fld id="{EA2A76DD-3687-AF4E-90DC-D0E0A7AC028B}" type="slidenum">
              <a:rPr lang="en-US" smtClean="0">
                <a:latin typeface="Arial" charset="0"/>
                <a:ea typeface="ＭＳ Ｐゴシック" charset="-128"/>
                <a:cs typeface="ＭＳ Ｐゴシック" charset="-128"/>
              </a:rPr>
              <a:pPr/>
              <a:t>40</a:t>
            </a:fld>
            <a:endParaRPr lang="en-US" smtClean="0">
              <a:latin typeface="Arial" charset="0"/>
              <a:ea typeface="ＭＳ Ｐゴシック" charset="-128"/>
              <a:cs typeface="ＭＳ Ｐゴシック" charset="-128"/>
            </a:endParaRPr>
          </a:p>
        </p:txBody>
      </p:sp>
      <p:pic>
        <p:nvPicPr>
          <p:cNvPr id="99332" name="Picture 3"/>
          <p:cNvPicPr>
            <a:picLocks noChangeAspect="1"/>
          </p:cNvPicPr>
          <p:nvPr/>
        </p:nvPicPr>
        <p:blipFill>
          <a:blip r:embed="rId2"/>
          <a:srcRect b="4670"/>
          <a:stretch>
            <a:fillRect/>
          </a:stretch>
        </p:blipFill>
        <p:spPr bwMode="auto">
          <a:xfrm>
            <a:off x="0" y="-34925"/>
            <a:ext cx="9144000" cy="68929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5" name="Content Placeholder 4"/>
          <p:cNvSpPr>
            <a:spLocks noGrp="1"/>
          </p:cNvSpPr>
          <p:nvPr>
            <p:ph idx="1"/>
          </p:nvPr>
        </p:nvSpPr>
        <p:spPr/>
        <p:txBody>
          <a:bodyPr/>
          <a:lstStyle/>
          <a:p>
            <a:r>
              <a:rPr lang="en-US" dirty="0" smtClean="0"/>
              <a:t>Spatial Plot,</a:t>
            </a:r>
          </a:p>
          <a:p>
            <a:r>
              <a:rPr lang="en-US" dirty="0" smtClean="0"/>
              <a:t>Single Element Display &amp; </a:t>
            </a:r>
          </a:p>
          <a:p>
            <a:r>
              <a:rPr lang="en-US" dirty="0" smtClean="0"/>
              <a:t>Explanation Facility</a:t>
            </a:r>
            <a:endParaRPr lang="en-US" dirty="0"/>
          </a:p>
        </p:txBody>
      </p:sp>
      <p:sp>
        <p:nvSpPr>
          <p:cNvPr id="3" name="Slide Number Placeholder 2"/>
          <p:cNvSpPr>
            <a:spLocks noGrp="1"/>
          </p:cNvSpPr>
          <p:nvPr>
            <p:ph type="sldNum" sz="quarter" idx="4294967295"/>
          </p:nvPr>
        </p:nvSpPr>
        <p:spPr>
          <a:xfrm>
            <a:off x="8610600" y="6400800"/>
            <a:ext cx="533400" cy="304800"/>
          </a:xfrm>
        </p:spPr>
        <p:txBody>
          <a:bodyPr/>
          <a:lstStyle/>
          <a:p>
            <a:pPr>
              <a:defRPr/>
            </a:pPr>
            <a:fld id="{64F0D776-41F8-BE4F-B4E5-A1A6DFC9E05F}" type="slidenum">
              <a:rPr lang="en-US" smtClean="0"/>
              <a:pPr>
                <a:defRPr/>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Gantt Chart in Execution</a:t>
            </a:r>
            <a:endParaRPr lang="en-US" dirty="0"/>
          </a:p>
        </p:txBody>
      </p:sp>
      <p:sp>
        <p:nvSpPr>
          <p:cNvPr id="3" name="Slide Number Placeholder 2"/>
          <p:cNvSpPr>
            <a:spLocks noGrp="1"/>
          </p:cNvSpPr>
          <p:nvPr>
            <p:ph type="sldNum" sz="quarter" idx="4294967295"/>
          </p:nvPr>
        </p:nvSpPr>
        <p:spPr>
          <a:xfrm>
            <a:off x="8610600" y="6400800"/>
            <a:ext cx="533400" cy="304800"/>
          </a:xfrm>
        </p:spPr>
        <p:txBody>
          <a:bodyPr/>
          <a:lstStyle/>
          <a:p>
            <a:pPr>
              <a:defRPr/>
            </a:pPr>
            <a:fld id="{64F0D776-41F8-BE4F-B4E5-A1A6DFC9E05F}" type="slidenum">
              <a:rPr lang="en-US" smtClean="0"/>
              <a:pPr>
                <a:defRPr/>
              </a:pPr>
              <a:t>42</a:t>
            </a:fld>
            <a:endParaRPr lang="en-US"/>
          </a:p>
        </p:txBody>
      </p:sp>
      <p:pic>
        <p:nvPicPr>
          <p:cNvPr id="7" name="Picture 3"/>
          <p:cNvPicPr>
            <a:picLocks noChangeAspect="1" noChangeArrowheads="1"/>
          </p:cNvPicPr>
          <p:nvPr/>
        </p:nvPicPr>
        <p:blipFill>
          <a:blip r:embed="rId2"/>
          <a:srcRect/>
          <a:stretch>
            <a:fillRect/>
          </a:stretch>
        </p:blipFill>
        <p:spPr bwMode="auto">
          <a:xfrm>
            <a:off x="0" y="1282898"/>
            <a:ext cx="9144000" cy="565130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3F81DFC0-D625-EB4A-AEF5-FA8E2AA432F4}" type="slidenum">
              <a:rPr lang="en-US" smtClean="0">
                <a:latin typeface="Arial" charset="0"/>
                <a:ea typeface="ＭＳ Ｐゴシック" charset="-128"/>
                <a:cs typeface="ＭＳ Ｐゴシック" charset="-128"/>
              </a:rPr>
              <a:pPr/>
              <a:t>43</a:t>
            </a:fld>
            <a:endParaRPr lang="en-US" smtClean="0">
              <a:latin typeface="Arial" charset="0"/>
              <a:ea typeface="ＭＳ Ｐゴシック" charset="-128"/>
              <a:cs typeface="ＭＳ Ｐゴシック" charset="-128"/>
            </a:endParaRPr>
          </a:p>
        </p:txBody>
      </p:sp>
      <p:sp>
        <p:nvSpPr>
          <p:cNvPr id="76803"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Gantt Chart with right-click menu</a:t>
            </a:r>
          </a:p>
        </p:txBody>
      </p:sp>
      <p:pic>
        <p:nvPicPr>
          <p:cNvPr id="76804" name="Picture 3"/>
          <p:cNvPicPr>
            <a:picLocks noChangeAspect="1" noChangeArrowheads="1"/>
          </p:cNvPicPr>
          <p:nvPr/>
        </p:nvPicPr>
        <p:blipFill>
          <a:blip r:embed="rId3"/>
          <a:srcRect/>
          <a:stretch>
            <a:fillRect/>
          </a:stretch>
        </p:blipFill>
        <p:spPr bwMode="auto">
          <a:xfrm>
            <a:off x="0" y="214313"/>
            <a:ext cx="9144000" cy="64293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	</a:t>
            </a:r>
            <a:endParaRPr lang="en-US" dirty="0"/>
          </a:p>
        </p:txBody>
      </p:sp>
      <p:sp>
        <p:nvSpPr>
          <p:cNvPr id="5" name="Content Placeholder 4"/>
          <p:cNvSpPr>
            <a:spLocks noGrp="1"/>
          </p:cNvSpPr>
          <p:nvPr>
            <p:ph idx="1"/>
          </p:nvPr>
        </p:nvSpPr>
        <p:spPr/>
        <p:txBody>
          <a:bodyPr/>
          <a:lstStyle/>
          <a:p>
            <a:r>
              <a:rPr lang="en-US" dirty="0" smtClean="0"/>
              <a:t>Execution </a:t>
            </a:r>
            <a:r>
              <a:rPr lang="en-US" dirty="0" smtClean="0"/>
              <a:t>Mode</a:t>
            </a:r>
          </a:p>
          <a:p>
            <a:r>
              <a:rPr lang="en-US" dirty="0" smtClean="0"/>
              <a:t>Fever </a:t>
            </a:r>
            <a:r>
              <a:rPr lang="en-US" dirty="0" smtClean="0"/>
              <a:t>Chart</a:t>
            </a:r>
          </a:p>
          <a:p>
            <a:r>
              <a:rPr lang="en-US" dirty="0" smtClean="0"/>
              <a:t>Task Priority List</a:t>
            </a:r>
            <a:endParaRPr lang="en-US" dirty="0"/>
          </a:p>
        </p:txBody>
      </p:sp>
      <p:sp>
        <p:nvSpPr>
          <p:cNvPr id="3" name="Slide Number Placeholder 2"/>
          <p:cNvSpPr>
            <a:spLocks noGrp="1"/>
          </p:cNvSpPr>
          <p:nvPr>
            <p:ph type="sldNum" sz="quarter" idx="4294967295"/>
          </p:nvPr>
        </p:nvSpPr>
        <p:spPr>
          <a:xfrm>
            <a:off x="8610600" y="6400800"/>
            <a:ext cx="533400" cy="304800"/>
          </a:xfrm>
        </p:spPr>
        <p:txBody>
          <a:bodyPr/>
          <a:lstStyle/>
          <a:p>
            <a:pPr>
              <a:defRPr/>
            </a:pPr>
            <a:fld id="{64F0D776-41F8-BE4F-B4E5-A1A6DFC9E05F}" type="slidenum">
              <a:rPr lang="en-US" smtClean="0"/>
              <a:pPr>
                <a:defRPr/>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Slide Number Placeholder 4"/>
          <p:cNvSpPr>
            <a:spLocks noGrp="1"/>
          </p:cNvSpPr>
          <p:nvPr>
            <p:ph type="sldNum" sz="quarter" idx="12"/>
          </p:nvPr>
        </p:nvSpPr>
        <p:spPr>
          <a:noFill/>
        </p:spPr>
        <p:txBody>
          <a:bodyPr/>
          <a:lstStyle/>
          <a:p>
            <a:fld id="{DA9AA8F5-982D-6440-B149-5B5F7ECBEEBC}" type="slidenum">
              <a:rPr lang="en-US" smtClean="0">
                <a:latin typeface="Arial" charset="0"/>
                <a:ea typeface="ＭＳ Ｐゴシック" charset="-128"/>
                <a:cs typeface="ＭＳ Ｐゴシック" charset="-128"/>
              </a:rPr>
              <a:pPr/>
              <a:t>45</a:t>
            </a:fld>
            <a:endParaRPr lang="en-US" smtClean="0">
              <a:latin typeface="Arial" charset="0"/>
              <a:ea typeface="ＭＳ Ｐゴシック" charset="-128"/>
              <a:cs typeface="ＭＳ Ｐゴシック" charset="-128"/>
            </a:endParaRPr>
          </a:p>
        </p:txBody>
      </p:sp>
      <p:sp>
        <p:nvSpPr>
          <p:cNvPr id="91139" name="Rectangle 2"/>
          <p:cNvSpPr>
            <a:spLocks noGrp="1" noChangeArrowheads="1"/>
          </p:cNvSpPr>
          <p:nvPr>
            <p:ph type="title"/>
          </p:nvPr>
        </p:nvSpPr>
        <p:spPr>
          <a:xfrm>
            <a:off x="914400" y="381000"/>
            <a:ext cx="7543800" cy="914400"/>
          </a:xfrm>
        </p:spPr>
        <p:txBody>
          <a:bodyPr/>
          <a:lstStyle/>
          <a:p>
            <a:pPr eaLnBrk="1" hangingPunct="1"/>
            <a:r>
              <a:rPr lang="en-US" smtClean="0">
                <a:ea typeface="ＭＳ Ｐゴシック" charset="-128"/>
                <a:cs typeface="ＭＳ Ｐゴシック" charset="-128"/>
              </a:rPr>
              <a:t>Gantt Chart: Multiple Projects</a:t>
            </a:r>
            <a:br>
              <a:rPr lang="en-US" smtClean="0">
                <a:ea typeface="ＭＳ Ｐゴシック" charset="-128"/>
                <a:cs typeface="ＭＳ Ｐゴシック" charset="-128"/>
              </a:rPr>
            </a:br>
            <a:r>
              <a:rPr lang="en-US" smtClean="0">
                <a:ea typeface="ＭＳ Ｐゴシック" charset="-128"/>
                <a:cs typeface="ＭＳ Ｐゴシック" charset="-128"/>
              </a:rPr>
              <a:t>   </a:t>
            </a:r>
            <a:r>
              <a:rPr lang="en-US" sz="2000" smtClean="0">
                <a:ea typeface="ＭＳ Ｐゴシック" charset="-128"/>
                <a:cs typeface="ＭＳ Ｐゴシック" charset="-128"/>
              </a:rPr>
              <a:t>Activities delayed by resource contention in blue </a:t>
            </a:r>
          </a:p>
        </p:txBody>
      </p:sp>
      <p:pic>
        <p:nvPicPr>
          <p:cNvPr id="91140" name="Picture 4"/>
          <p:cNvPicPr>
            <a:picLocks noChangeAspect="1"/>
          </p:cNvPicPr>
          <p:nvPr/>
        </p:nvPicPr>
        <p:blipFill>
          <a:blip r:embed="rId3"/>
          <a:srcRect/>
          <a:stretch>
            <a:fillRect/>
          </a:stretch>
        </p:blipFill>
        <p:spPr bwMode="auto">
          <a:xfrm>
            <a:off x="0" y="1333500"/>
            <a:ext cx="9144000" cy="55245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a:ea typeface="ＭＳ Ｐゴシック" charset="-128"/>
              <a:cs typeface="ＭＳ Ｐゴシック" charset="-128"/>
            </a:endParaRPr>
          </a:p>
        </p:txBody>
      </p:sp>
      <p:sp>
        <p:nvSpPr>
          <p:cNvPr id="101379" name="Slide Number Placeholder 2"/>
          <p:cNvSpPr>
            <a:spLocks noGrp="1"/>
          </p:cNvSpPr>
          <p:nvPr>
            <p:ph type="sldNum" sz="quarter" idx="12"/>
          </p:nvPr>
        </p:nvSpPr>
        <p:spPr>
          <a:noFill/>
        </p:spPr>
        <p:txBody>
          <a:bodyPr/>
          <a:lstStyle/>
          <a:p>
            <a:fld id="{6ABF56F9-0059-3B43-858C-C7CCFD983BE1}" type="slidenum">
              <a:rPr lang="en-US" smtClean="0">
                <a:latin typeface="Arial" charset="0"/>
                <a:ea typeface="ＭＳ Ｐゴシック" charset="-128"/>
                <a:cs typeface="ＭＳ Ｐゴシック" charset="-128"/>
              </a:rPr>
              <a:pPr/>
              <a:t>46</a:t>
            </a:fld>
            <a:endParaRPr lang="en-US" smtClean="0">
              <a:latin typeface="Arial" charset="0"/>
              <a:ea typeface="ＭＳ Ｐゴシック" charset="-128"/>
              <a:cs typeface="ＭＳ Ｐゴシック" charset="-128"/>
            </a:endParaRPr>
          </a:p>
        </p:txBody>
      </p:sp>
      <p:pic>
        <p:nvPicPr>
          <p:cNvPr id="101380" name="Picture 3"/>
          <p:cNvPicPr>
            <a:picLocks noChangeAspect="1"/>
          </p:cNvPicPr>
          <p:nvPr/>
        </p:nvPicPr>
        <p:blipFill>
          <a:blip r:embed="rId2"/>
          <a:srcRect/>
          <a:stretch>
            <a:fillRect/>
          </a:stretch>
        </p:blipFill>
        <p:spPr bwMode="auto">
          <a:xfrm>
            <a:off x="-23813" y="0"/>
            <a:ext cx="9167813"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6" name="Picture 6"/>
          <p:cNvPicPr>
            <a:picLocks noChangeAspect="1"/>
          </p:cNvPicPr>
          <p:nvPr/>
        </p:nvPicPr>
        <p:blipFill>
          <a:blip r:embed="rId3"/>
          <a:srcRect l="1612" r="1638" b="15385"/>
          <a:stretch>
            <a:fillRect/>
          </a:stretch>
        </p:blipFill>
        <p:spPr bwMode="auto">
          <a:xfrm>
            <a:off x="0" y="990600"/>
            <a:ext cx="9144001" cy="5105400"/>
          </a:xfrm>
          <a:prstGeom prst="rect">
            <a:avLst/>
          </a:prstGeom>
          <a:noFill/>
          <a:ln w="9525">
            <a:noFill/>
            <a:miter lim="800000"/>
            <a:headEnd/>
            <a:tailEnd/>
          </a:ln>
        </p:spPr>
      </p:pic>
      <p:sp>
        <p:nvSpPr>
          <p:cNvPr id="8" name="Rectangle 7"/>
          <p:cNvSpPr/>
          <p:nvPr/>
        </p:nvSpPr>
        <p:spPr bwMode="auto">
          <a:xfrm>
            <a:off x="0" y="0"/>
            <a:ext cx="9144000" cy="1066800"/>
          </a:xfrm>
          <a:prstGeom prst="rect">
            <a:avLst/>
          </a:prstGeom>
          <a:solidFill>
            <a:srgbClr val="004C7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sp>
        <p:nvSpPr>
          <p:cNvPr id="5" name="TextBox 4"/>
          <p:cNvSpPr txBox="1"/>
          <p:nvPr/>
        </p:nvSpPr>
        <p:spPr>
          <a:xfrm>
            <a:off x="228600" y="228600"/>
            <a:ext cx="5977085" cy="584775"/>
          </a:xfrm>
          <a:prstGeom prst="rect">
            <a:avLst/>
          </a:prstGeom>
          <a:noFill/>
        </p:spPr>
        <p:txBody>
          <a:bodyPr wrap="none" rtlCol="0">
            <a:spAutoFit/>
          </a:bodyPr>
          <a:lstStyle/>
          <a:p>
            <a:r>
              <a:rPr lang="en-US" sz="3200" b="1" dirty="0" smtClean="0">
                <a:solidFill>
                  <a:schemeClr val="bg1"/>
                </a:solidFill>
                <a:latin typeface="Arial" pitchFamily="34" charset="0"/>
                <a:ea typeface="ＭＳ Ｐゴシック"/>
                <a:cs typeface="Arial" pitchFamily="34" charset="0"/>
              </a:rPr>
              <a:t>GRACIAS POR SU </a:t>
            </a:r>
            <a:r>
              <a:rPr lang="es-ES" sz="3200" b="1" dirty="0" smtClean="0">
                <a:solidFill>
                  <a:schemeClr val="bg1"/>
                </a:solidFill>
                <a:latin typeface="Arial" pitchFamily="34" charset="0"/>
                <a:cs typeface="Arial" pitchFamily="34" charset="0"/>
              </a:rPr>
              <a:t>ATENCIÓN</a:t>
            </a:r>
            <a:endParaRPr lang="en-US" sz="3200" b="1" dirty="0">
              <a:solidFill>
                <a:schemeClr val="bg1"/>
              </a:solidFill>
              <a:latin typeface="Arial" pitchFamily="34" charset="0"/>
              <a:cs typeface="Arial" pitchFamily="34" charset="0"/>
            </a:endParaRPr>
          </a:p>
        </p:txBody>
      </p:sp>
      <p:sp>
        <p:nvSpPr>
          <p:cNvPr id="9" name="Rectangle 8"/>
          <p:cNvSpPr/>
          <p:nvPr/>
        </p:nvSpPr>
        <p:spPr bwMode="auto">
          <a:xfrm>
            <a:off x="6934200" y="304800"/>
            <a:ext cx="1752600" cy="533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pic>
        <p:nvPicPr>
          <p:cNvPr id="10" name="Picture 15" descr="SHAI_logoRGBa"/>
          <p:cNvPicPr>
            <a:picLocks noChangeAspect="1" noChangeArrowheads="1"/>
          </p:cNvPicPr>
          <p:nvPr/>
        </p:nvPicPr>
        <p:blipFill>
          <a:blip r:embed="rId4"/>
          <a:srcRect/>
          <a:stretch>
            <a:fillRect/>
          </a:stretch>
        </p:blipFill>
        <p:spPr bwMode="auto">
          <a:xfrm>
            <a:off x="7010400" y="381000"/>
            <a:ext cx="1635125" cy="358775"/>
          </a:xfrm>
          <a:prstGeom prst="rect">
            <a:avLst/>
          </a:prstGeom>
          <a:noFill/>
          <a:ln w="9525">
            <a:noFill/>
            <a:miter lim="800000"/>
            <a:headEnd/>
            <a:tailEnd/>
          </a:ln>
        </p:spPr>
      </p:pic>
      <p:sp>
        <p:nvSpPr>
          <p:cNvPr id="14" name="Rectangle 13"/>
          <p:cNvSpPr/>
          <p:nvPr/>
        </p:nvSpPr>
        <p:spPr bwMode="auto">
          <a:xfrm>
            <a:off x="0" y="6019800"/>
            <a:ext cx="9144000" cy="8382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sp>
        <p:nvSpPr>
          <p:cNvPr id="13" name="TextBox 12"/>
          <p:cNvSpPr txBox="1"/>
          <p:nvPr/>
        </p:nvSpPr>
        <p:spPr>
          <a:xfrm>
            <a:off x="26904" y="6076248"/>
            <a:ext cx="2792496" cy="781752"/>
          </a:xfrm>
          <a:prstGeom prst="rect">
            <a:avLst/>
          </a:prstGeom>
          <a:noFill/>
        </p:spPr>
        <p:txBody>
          <a:bodyPr wrap="none" rtlCol="0">
            <a:spAutoFit/>
          </a:bodyPr>
          <a:lstStyle/>
          <a:p>
            <a:pPr eaLnBrk="1" hangingPunct="1">
              <a:lnSpc>
                <a:spcPct val="80000"/>
              </a:lnSpc>
              <a:buFontTx/>
              <a:buNone/>
            </a:pPr>
            <a:r>
              <a:rPr lang="en-US" sz="1400" b="1" dirty="0" smtClean="0">
                <a:solidFill>
                  <a:schemeClr val="bg1"/>
                </a:solidFill>
                <a:latin typeface="Arial MT"/>
                <a:ea typeface="ＭＳ Ｐゴシック"/>
                <a:cs typeface="ＭＳ Ｐゴシック"/>
              </a:rPr>
              <a:t>Rob Richards, Ph.D. </a:t>
            </a:r>
          </a:p>
          <a:p>
            <a:pPr eaLnBrk="1" hangingPunct="1">
              <a:lnSpc>
                <a:spcPct val="80000"/>
              </a:lnSpc>
              <a:buFontTx/>
              <a:buNone/>
            </a:pPr>
            <a:r>
              <a:rPr lang="en-US" sz="1400" b="1" dirty="0" smtClean="0">
                <a:solidFill>
                  <a:schemeClr val="bg1"/>
                </a:solidFill>
                <a:latin typeface="Arial MT"/>
                <a:ea typeface="ＭＳ Ｐゴシック"/>
                <a:cs typeface="ＭＳ Ｐゴシック"/>
              </a:rPr>
              <a:t>Project Manager</a:t>
            </a:r>
          </a:p>
          <a:p>
            <a:pPr eaLnBrk="1" hangingPunct="1">
              <a:lnSpc>
                <a:spcPct val="80000"/>
              </a:lnSpc>
              <a:buFontTx/>
              <a:buNone/>
            </a:pPr>
            <a:r>
              <a:rPr lang="en-US" sz="1400" b="1" dirty="0" err="1" smtClean="0">
                <a:solidFill>
                  <a:schemeClr val="bg1"/>
                </a:solidFill>
                <a:latin typeface="Arial MT"/>
                <a:ea typeface="ＭＳ Ｐゴシック"/>
                <a:cs typeface="ＭＳ Ｐゴシック"/>
              </a:rPr>
              <a:t>Stottler</a:t>
            </a:r>
            <a:r>
              <a:rPr lang="en-US" sz="1400" b="1" dirty="0" smtClean="0">
                <a:solidFill>
                  <a:schemeClr val="bg1"/>
                </a:solidFill>
                <a:latin typeface="Arial MT"/>
                <a:ea typeface="ＭＳ Ｐゴシック"/>
                <a:cs typeface="ＭＳ Ｐゴシック"/>
              </a:rPr>
              <a:t> Henke Associates, Inc.</a:t>
            </a:r>
          </a:p>
          <a:p>
            <a:pPr eaLnBrk="1" hangingPunct="1">
              <a:lnSpc>
                <a:spcPct val="80000"/>
              </a:lnSpc>
              <a:buFontTx/>
              <a:buNone/>
            </a:pPr>
            <a:r>
              <a:rPr lang="en-US" sz="1400" b="1" dirty="0" smtClean="0">
                <a:solidFill>
                  <a:schemeClr val="bg1"/>
                </a:solidFill>
                <a:latin typeface="Arial MT"/>
                <a:ea typeface="ＭＳ Ｐゴシック"/>
                <a:cs typeface="ＭＳ Ｐゴシック"/>
                <a:hlinkClick r:id="rId5"/>
              </a:rPr>
              <a:t>Richards@Stottlerhenke.com</a:t>
            </a:r>
            <a:endParaRPr lang="en-US" sz="1400" b="1" dirty="0">
              <a:solidFill>
                <a:schemeClr val="bg1"/>
              </a:solidFill>
            </a:endParaRPr>
          </a:p>
        </p:txBody>
      </p:sp>
      <p:pic>
        <p:nvPicPr>
          <p:cNvPr id="15" name="Picture 2" descr="C:\Documents and Settings\Administrador\Escritorio\SYSTEM INSTITUT\LEAN PROJECT SOLUTIONS\Institucional\Imagenes\Logo_oficial_NEGRO.JPG"/>
          <p:cNvPicPr>
            <a:picLocks noChangeAspect="1" noChangeArrowheads="1"/>
          </p:cNvPicPr>
          <p:nvPr/>
        </p:nvPicPr>
        <p:blipFill>
          <a:blip r:embed="rId6"/>
          <a:srcRect/>
          <a:stretch>
            <a:fillRect/>
          </a:stretch>
        </p:blipFill>
        <p:spPr bwMode="auto">
          <a:xfrm>
            <a:off x="4216400" y="6019800"/>
            <a:ext cx="1879600" cy="416256"/>
          </a:xfrm>
          <a:prstGeom prst="rect">
            <a:avLst/>
          </a:prstGeom>
          <a:noFill/>
          <a:ln w="9525">
            <a:noFill/>
            <a:miter lim="800000"/>
            <a:headEnd/>
            <a:tailEnd/>
          </a:ln>
        </p:spPr>
      </p:pic>
      <p:pic>
        <p:nvPicPr>
          <p:cNvPr id="16" name="Picture 2" descr="logo"/>
          <p:cNvPicPr>
            <a:picLocks noChangeAspect="1" noChangeArrowheads="1"/>
          </p:cNvPicPr>
          <p:nvPr/>
        </p:nvPicPr>
        <p:blipFill>
          <a:blip r:embed="rId7"/>
          <a:srcRect/>
          <a:stretch>
            <a:fillRect/>
          </a:stretch>
        </p:blipFill>
        <p:spPr bwMode="auto">
          <a:xfrm>
            <a:off x="4922292" y="6477000"/>
            <a:ext cx="1097508" cy="276722"/>
          </a:xfrm>
          <a:prstGeom prst="rect">
            <a:avLst/>
          </a:prstGeom>
          <a:noFill/>
          <a:ln w="9525">
            <a:noFill/>
            <a:miter lim="800000"/>
            <a:headEnd/>
            <a:tailEnd/>
          </a:ln>
        </p:spPr>
      </p:pic>
      <p:pic>
        <p:nvPicPr>
          <p:cNvPr id="17" name="Picture 4" descr="http://caos.uab.es/images/uab-logo.jpg"/>
          <p:cNvPicPr>
            <a:picLocks noChangeAspect="1" noChangeArrowheads="1"/>
          </p:cNvPicPr>
          <p:nvPr/>
        </p:nvPicPr>
        <p:blipFill>
          <a:blip r:embed="rId8"/>
          <a:srcRect/>
          <a:stretch>
            <a:fillRect/>
          </a:stretch>
        </p:blipFill>
        <p:spPr bwMode="auto">
          <a:xfrm>
            <a:off x="8172018" y="6096000"/>
            <a:ext cx="667182" cy="281412"/>
          </a:xfrm>
          <a:prstGeom prst="rect">
            <a:avLst/>
          </a:prstGeom>
          <a:noFill/>
          <a:ln w="9525">
            <a:noFill/>
            <a:miter lim="800000"/>
            <a:headEnd/>
            <a:tailEnd/>
          </a:ln>
        </p:spPr>
      </p:pic>
      <p:pic>
        <p:nvPicPr>
          <p:cNvPr id="18" name="Picture 6" descr="http://www.argentacomunicacion.es/fotos/27-02-09-09-57-06.jpg"/>
          <p:cNvPicPr>
            <a:picLocks noChangeAspect="1" noChangeArrowheads="1"/>
          </p:cNvPicPr>
          <p:nvPr/>
        </p:nvPicPr>
        <p:blipFill>
          <a:blip r:embed="rId9"/>
          <a:srcRect/>
          <a:stretch>
            <a:fillRect/>
          </a:stretch>
        </p:blipFill>
        <p:spPr bwMode="auto">
          <a:xfrm>
            <a:off x="7788594" y="6477000"/>
            <a:ext cx="1050606" cy="287275"/>
          </a:xfrm>
          <a:prstGeom prst="rect">
            <a:avLst/>
          </a:prstGeom>
          <a:noFill/>
          <a:ln w="9525">
            <a:noFill/>
            <a:miter lim="800000"/>
            <a:headEnd/>
            <a:tailEnd/>
          </a:ln>
        </p:spPr>
      </p:pic>
      <p:grpSp>
        <p:nvGrpSpPr>
          <p:cNvPr id="19" name="25 Grupo"/>
          <p:cNvGrpSpPr>
            <a:grpSpLocks/>
          </p:cNvGrpSpPr>
          <p:nvPr/>
        </p:nvGrpSpPr>
        <p:grpSpPr bwMode="auto">
          <a:xfrm>
            <a:off x="6096000" y="6075363"/>
            <a:ext cx="2596831" cy="935037"/>
            <a:chOff x="642910" y="428625"/>
            <a:chExt cx="3125788" cy="963640"/>
          </a:xfrm>
        </p:grpSpPr>
        <p:sp>
          <p:nvSpPr>
            <p:cNvPr id="20" name="12 CuadroTexto"/>
            <p:cNvSpPr txBox="1">
              <a:spLocks noChangeArrowheads="1"/>
            </p:cNvSpPr>
            <p:nvPr/>
          </p:nvSpPr>
          <p:spPr bwMode="auto">
            <a:xfrm>
              <a:off x="642910" y="428625"/>
              <a:ext cx="3125788" cy="589596"/>
            </a:xfrm>
            <a:prstGeom prst="rect">
              <a:avLst/>
            </a:prstGeom>
            <a:noFill/>
            <a:ln w="9525">
              <a:noFill/>
              <a:miter lim="800000"/>
              <a:headEnd/>
              <a:tailEnd/>
            </a:ln>
            <a:effectLst>
              <a:outerShdw blurRad="50800" dist="38100" dir="2700000" algn="tl" rotWithShape="0">
                <a:prstClr val="black">
                  <a:alpha val="40000"/>
                </a:prstClr>
              </a:outerShdw>
            </a:effectLst>
          </p:spPr>
          <p:txBody>
            <a:bodyPr lIns="95771" tIns="47885" rIns="95771" bIns="47885">
              <a:spAutoFit/>
            </a:bodyPr>
            <a:lstStyle/>
            <a:p>
              <a:pPr fontAlgn="auto">
                <a:spcBef>
                  <a:spcPts val="0"/>
                </a:spcBef>
                <a:spcAft>
                  <a:spcPts val="0"/>
                </a:spcAft>
                <a:defRPr/>
              </a:pPr>
              <a:r>
                <a:rPr lang="en-US" sz="3200" b="1" dirty="0">
                  <a:solidFill>
                    <a:schemeClr val="bg1"/>
                  </a:solidFill>
                  <a:latin typeface="Calibri" pitchFamily="34" charset="0"/>
                  <a:cs typeface="+mn-cs"/>
                </a:rPr>
                <a:t>SYSTEM</a:t>
              </a:r>
              <a:r>
                <a:rPr lang="en-US" sz="3200" baseline="30000" dirty="0">
                  <a:solidFill>
                    <a:schemeClr val="bg1"/>
                  </a:solidFill>
                  <a:latin typeface="Calibri" pitchFamily="34" charset="0"/>
                  <a:cs typeface="+mn-cs"/>
                </a:rPr>
                <a:t>®</a:t>
              </a:r>
              <a:endParaRPr lang="en-US" sz="3200" baseline="-25000" dirty="0">
                <a:solidFill>
                  <a:schemeClr val="bg1"/>
                </a:solidFill>
                <a:latin typeface="Calibri" pitchFamily="34" charset="0"/>
                <a:cs typeface="+mn-cs"/>
              </a:endParaRPr>
            </a:p>
          </p:txBody>
        </p:sp>
        <p:sp>
          <p:nvSpPr>
            <p:cNvPr id="21" name="23 Rectángulo"/>
            <p:cNvSpPr>
              <a:spLocks noChangeArrowheads="1"/>
            </p:cNvSpPr>
            <p:nvPr/>
          </p:nvSpPr>
          <p:spPr bwMode="auto">
            <a:xfrm>
              <a:off x="649918" y="803200"/>
              <a:ext cx="2165351" cy="589065"/>
            </a:xfrm>
            <a:prstGeom prst="rect">
              <a:avLst/>
            </a:prstGeom>
            <a:noFill/>
            <a:ln w="9525">
              <a:noFill/>
              <a:miter lim="800000"/>
              <a:headEnd/>
              <a:tailEnd/>
            </a:ln>
          </p:spPr>
          <p:txBody>
            <a:bodyPr lIns="95771" tIns="47885" rIns="95771" bIns="47885">
              <a:spAutoFit/>
            </a:bodyPr>
            <a:lstStyle/>
            <a:p>
              <a:r>
                <a:rPr lang="es-ES" sz="1400" i="1" dirty="0" err="1">
                  <a:solidFill>
                    <a:schemeClr val="bg1"/>
                  </a:solidFill>
                  <a:latin typeface="Calibri" pitchFamily="34" charset="0"/>
                  <a:ea typeface="Calibri" pitchFamily="34" charset="0"/>
                  <a:cs typeface="Calibri" pitchFamily="34" charset="0"/>
                </a:rPr>
                <a:t>Value</a:t>
              </a:r>
              <a:r>
                <a:rPr lang="es-ES" sz="1400" dirty="0" err="1">
                  <a:solidFill>
                    <a:schemeClr val="bg1"/>
                  </a:solidFill>
                  <a:latin typeface="Calibri" pitchFamily="34" charset="0"/>
                  <a:ea typeface="Calibri" pitchFamily="34" charset="0"/>
                  <a:cs typeface="Calibri" pitchFamily="34" charset="0"/>
                </a:rPr>
                <a:t>&amp;</a:t>
              </a:r>
              <a:r>
                <a:rPr lang="es-ES" sz="1400" b="1" i="1" dirty="0" err="1">
                  <a:solidFill>
                    <a:schemeClr val="bg1"/>
                  </a:solidFill>
                  <a:latin typeface="Calibri" pitchFamily="34" charset="0"/>
                  <a:ea typeface="Calibri" pitchFamily="34" charset="0"/>
                  <a:cs typeface="Calibri" pitchFamily="34" charset="0"/>
                </a:rPr>
                <a:t>Innovation</a:t>
              </a:r>
              <a:r>
                <a:rPr lang="es-ES" sz="1400" i="1" dirty="0">
                  <a:solidFill>
                    <a:schemeClr val="bg1"/>
                  </a:solidFill>
                  <a:latin typeface="Calibri" pitchFamily="34" charset="0"/>
                  <a:ea typeface="Calibri" pitchFamily="34" charset="0"/>
                  <a:cs typeface="Calibri" pitchFamily="34" charset="0"/>
                </a:rPr>
                <a:t> </a:t>
              </a:r>
            </a:p>
            <a:p>
              <a:r>
                <a:rPr lang="en-US" dirty="0">
                  <a:solidFill>
                    <a:schemeClr val="bg1"/>
                  </a:solidFill>
                  <a:latin typeface="Calibri" pitchFamily="34" charset="0"/>
                  <a:ea typeface="Calibri" pitchFamily="34" charset="0"/>
                  <a:cs typeface="Calibri" pitchFamily="34" charset="0"/>
                </a:rPr>
                <a:t>  </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Number Placeholder 5"/>
          <p:cNvSpPr>
            <a:spLocks noGrp="1"/>
          </p:cNvSpPr>
          <p:nvPr>
            <p:ph type="sldNum" sz="quarter" idx="4294967295"/>
          </p:nvPr>
        </p:nvSpPr>
        <p:spPr>
          <a:xfrm>
            <a:off x="6057900" y="6400800"/>
            <a:ext cx="533400" cy="304800"/>
          </a:xfrm>
          <a:noFill/>
        </p:spPr>
        <p:txBody>
          <a:bodyPr/>
          <a:lstStyle/>
          <a:p>
            <a:fld id="{9D20EF04-4B60-2443-B968-7A3410C95487}" type="slidenum">
              <a:rPr lang="en-US">
                <a:latin typeface="Arial" charset="0"/>
                <a:ea typeface="ＭＳ Ｐゴシック" charset="-128"/>
                <a:cs typeface="ＭＳ Ｐゴシック" charset="-128"/>
              </a:rPr>
              <a:pPr/>
              <a:t>5</a:t>
            </a:fld>
            <a:endParaRPr lang="en-US">
              <a:latin typeface="Arial" charset="0"/>
              <a:ea typeface="ＭＳ Ｐゴシック" charset="-128"/>
              <a:cs typeface="ＭＳ Ｐゴシック" charset="-128"/>
            </a:endParaRPr>
          </a:p>
        </p:txBody>
      </p:sp>
      <p:sp>
        <p:nvSpPr>
          <p:cNvPr id="37891" name="Rectangle 2"/>
          <p:cNvSpPr>
            <a:spLocks noGrp="1" noChangeArrowheads="1"/>
          </p:cNvSpPr>
          <p:nvPr>
            <p:ph type="title"/>
          </p:nvPr>
        </p:nvSpPr>
        <p:spPr>
          <a:xfrm>
            <a:off x="838200" y="685800"/>
            <a:ext cx="5257800" cy="533400"/>
          </a:xfrm>
        </p:spPr>
        <p:txBody>
          <a:bodyPr/>
          <a:lstStyle/>
          <a:p>
            <a:r>
              <a:rPr lang="en-US" sz="3600" dirty="0">
                <a:ea typeface="ＭＳ Ｐゴシック" charset="-128"/>
                <a:cs typeface="ＭＳ Ｐゴシック" charset="-128"/>
              </a:rPr>
              <a:t>Aurora Unique Capabilities</a:t>
            </a:r>
          </a:p>
        </p:txBody>
      </p:sp>
      <p:sp>
        <p:nvSpPr>
          <p:cNvPr id="37892" name="Rectangle 3"/>
          <p:cNvSpPr>
            <a:spLocks noGrp="1" noChangeArrowheads="1"/>
          </p:cNvSpPr>
          <p:nvPr>
            <p:ph type="body" idx="1"/>
          </p:nvPr>
        </p:nvSpPr>
        <p:spPr>
          <a:xfrm>
            <a:off x="914400" y="1676400"/>
            <a:ext cx="7543800" cy="3581400"/>
          </a:xfrm>
        </p:spPr>
        <p:txBody>
          <a:bodyPr/>
          <a:lstStyle/>
          <a:p>
            <a:r>
              <a:rPr lang="en-US" sz="2400" dirty="0" smtClean="0">
                <a:ea typeface="ＭＳ Ｐゴシック" charset="-128"/>
                <a:cs typeface="ＭＳ Ｐゴシック" charset="-128"/>
              </a:rPr>
              <a:t>Enterprise level Critical Chain</a:t>
            </a:r>
          </a:p>
          <a:p>
            <a:r>
              <a:rPr lang="en-US" sz="2400" dirty="0" smtClean="0">
                <a:ea typeface="ＭＳ Ｐゴシック" charset="-128"/>
                <a:cs typeface="ＭＳ Ｐゴシック" charset="-128"/>
              </a:rPr>
              <a:t>Multiple</a:t>
            </a:r>
            <a:r>
              <a:rPr lang="en-US" sz="2400" dirty="0">
                <a:ea typeface="ＭＳ Ｐゴシック" charset="-128"/>
                <a:cs typeface="ＭＳ Ｐゴシック" charset="-128"/>
              </a:rPr>
              <a:t>-pass intelligent resource-constrained scheduling </a:t>
            </a:r>
          </a:p>
          <a:p>
            <a:r>
              <a:rPr lang="en-US" sz="2400" dirty="0">
                <a:ea typeface="ＭＳ Ｐゴシック" charset="-128"/>
                <a:cs typeface="ＭＳ Ｐゴシック" charset="-128"/>
              </a:rPr>
              <a:t>Mixed-mode scheduling providing both forward and backward scheduling, available on a task-by-task basis.</a:t>
            </a:r>
          </a:p>
          <a:p>
            <a:r>
              <a:rPr lang="en-US" sz="2400" dirty="0">
                <a:ea typeface="ＭＳ Ｐゴシック" charset="-128"/>
                <a:cs typeface="ＭＳ Ｐゴシック" charset="-128"/>
              </a:rPr>
              <a:t>Schedule Rationale – Aurora includes the rationale for each task on why it was schedule where it was schedule.</a:t>
            </a:r>
            <a:endParaRPr lang="en-US" sz="2400" dirty="0" smtClean="0">
              <a:ea typeface="ＭＳ Ｐゴシック" charset="-128"/>
              <a:cs typeface="ＭＳ Ｐゴシック" charset="-128"/>
            </a:endParaRPr>
          </a:p>
          <a:p>
            <a:r>
              <a:rPr lang="en-US" sz="2400" dirty="0" smtClean="0">
                <a:ea typeface="ＭＳ Ｐゴシック" charset="-128"/>
                <a:cs typeface="ＭＳ Ｐゴシック" charset="-128"/>
              </a:rPr>
              <a:t>Designed </a:t>
            </a:r>
            <a:r>
              <a:rPr lang="en-US" sz="2400" dirty="0">
                <a:ea typeface="ＭＳ Ｐゴシック" charset="-128"/>
                <a:cs typeface="ＭＳ Ｐゴシック" charset="-128"/>
              </a:rPr>
              <a:t>to interface with other tools</a:t>
            </a:r>
          </a:p>
          <a:p>
            <a:r>
              <a:rPr lang="en-US" sz="2400" dirty="0">
                <a:ea typeface="ＭＳ Ｐゴシック" charset="-128"/>
                <a:cs typeface="ＭＳ Ｐゴシック" charset="-128"/>
              </a:rPr>
              <a:t>	</a:t>
            </a: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Deployment	</a:t>
            </a:r>
            <a:endParaRPr lang="en-US" dirty="0"/>
          </a:p>
        </p:txBody>
      </p:sp>
      <p:sp>
        <p:nvSpPr>
          <p:cNvPr id="3" name="Content Placeholder 2"/>
          <p:cNvSpPr>
            <a:spLocks noGrp="1"/>
          </p:cNvSpPr>
          <p:nvPr>
            <p:ph idx="1"/>
          </p:nvPr>
        </p:nvSpPr>
        <p:spPr>
          <a:xfrm>
            <a:off x="838200" y="1752600"/>
            <a:ext cx="7543800" cy="3581400"/>
          </a:xfrm>
        </p:spPr>
        <p:txBody>
          <a:bodyPr/>
          <a:lstStyle/>
          <a:p>
            <a:pPr lvl="1"/>
            <a:r>
              <a:rPr lang="en-US" dirty="0" smtClean="0"/>
              <a:t>Completely stand-alone application on Windows, Linux &amp; Mac</a:t>
            </a:r>
          </a:p>
          <a:p>
            <a:pPr lvl="1"/>
            <a:r>
              <a:rPr lang="en-US" dirty="0" smtClean="0"/>
              <a:t>Standalone Aurora with Database access</a:t>
            </a:r>
          </a:p>
          <a:p>
            <a:pPr lvl="1"/>
            <a:r>
              <a:rPr lang="en-US" dirty="0" smtClean="0"/>
              <a:t>Aurora Server version with Web access</a:t>
            </a:r>
          </a:p>
          <a:p>
            <a:pPr lvl="1"/>
            <a:r>
              <a:rPr lang="en-US" dirty="0" smtClean="0"/>
              <a:t>Flexible deployments</a:t>
            </a:r>
          </a:p>
          <a:p>
            <a:pPr lvl="2"/>
            <a:r>
              <a:rPr lang="en-US" dirty="0" smtClean="0"/>
              <a:t>Windows XP to Windows Server</a:t>
            </a:r>
          </a:p>
          <a:p>
            <a:pPr lvl="2"/>
            <a:r>
              <a:rPr lang="en-US" dirty="0" smtClean="0"/>
              <a:t>Linux</a:t>
            </a:r>
          </a:p>
          <a:p>
            <a:pPr lvl="2"/>
            <a:r>
              <a:rPr lang="en-US" dirty="0" smtClean="0"/>
              <a:t>Mac</a:t>
            </a:r>
          </a:p>
          <a:p>
            <a:pPr lvl="2"/>
            <a:r>
              <a:rPr lang="en-US" dirty="0" smtClean="0"/>
              <a:t>32 or 64-bit 	</a:t>
            </a:r>
          </a:p>
          <a:p>
            <a:pPr lvl="2"/>
            <a:endParaRPr lang="en-US" dirty="0"/>
          </a:p>
        </p:txBody>
      </p:sp>
      <p:sp>
        <p:nvSpPr>
          <p:cNvPr id="4" name="Slide Number Placeholder 3"/>
          <p:cNvSpPr>
            <a:spLocks noGrp="1"/>
          </p:cNvSpPr>
          <p:nvPr>
            <p:ph type="sldNum" sz="quarter" idx="4294967295"/>
          </p:nvPr>
        </p:nvSpPr>
        <p:spPr>
          <a:xfrm>
            <a:off x="6057900" y="6400800"/>
            <a:ext cx="533400" cy="304800"/>
          </a:xfrm>
        </p:spPr>
        <p:txBody>
          <a:bodyPr/>
          <a:lstStyle/>
          <a:p>
            <a:pPr>
              <a:defRPr/>
            </a:pPr>
            <a:fld id="{C67E481F-76AA-E243-B123-8E66E1FAA1FA}" type="slidenum">
              <a:rPr lang="en-US" smtClean="0"/>
              <a:pPr>
                <a:defRPr/>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 name="Down Arrow 34"/>
          <p:cNvSpPr/>
          <p:nvPr/>
        </p:nvSpPr>
        <p:spPr bwMode="auto">
          <a:xfrm>
            <a:off x="4038600" y="2438400"/>
            <a:ext cx="152400" cy="6736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sp>
        <p:nvSpPr>
          <p:cNvPr id="37" name="Down Arrow 36"/>
          <p:cNvSpPr/>
          <p:nvPr/>
        </p:nvSpPr>
        <p:spPr bwMode="auto">
          <a:xfrm>
            <a:off x="4038600" y="5181600"/>
            <a:ext cx="152400" cy="5212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sp>
        <p:nvSpPr>
          <p:cNvPr id="36" name="Down Arrow 35"/>
          <p:cNvSpPr/>
          <p:nvPr/>
        </p:nvSpPr>
        <p:spPr bwMode="auto">
          <a:xfrm>
            <a:off x="4038600" y="3733800"/>
            <a:ext cx="152400" cy="6736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pitchFamily="-112" charset="0"/>
            </a:endParaRPr>
          </a:p>
        </p:txBody>
      </p:sp>
      <p:sp>
        <p:nvSpPr>
          <p:cNvPr id="2" name="Title 1"/>
          <p:cNvSpPr>
            <a:spLocks noGrp="1"/>
          </p:cNvSpPr>
          <p:nvPr>
            <p:ph type="title"/>
          </p:nvPr>
        </p:nvSpPr>
        <p:spPr>
          <a:xfrm>
            <a:off x="152400" y="152400"/>
            <a:ext cx="6705600" cy="990600"/>
          </a:xfrm>
        </p:spPr>
        <p:txBody>
          <a:bodyPr/>
          <a:lstStyle/>
          <a:p>
            <a:r>
              <a:rPr lang="en-US" dirty="0" smtClean="0"/>
              <a:t>Potential Workflow </a:t>
            </a:r>
            <a:r>
              <a:rPr lang="en-US" dirty="0" err="1" smtClean="0"/>
              <a:t>w</a:t>
            </a:r>
            <a:r>
              <a:rPr lang="en-US" dirty="0" smtClean="0"/>
              <a:t>/ Current Project Mgmt. Software: E.g., Primavera P6</a:t>
            </a:r>
            <a:endParaRPr lang="en-US" dirty="0"/>
          </a:p>
        </p:txBody>
      </p:sp>
      <p:sp>
        <p:nvSpPr>
          <p:cNvPr id="4" name="Slide Number Placeholder 3"/>
          <p:cNvSpPr>
            <a:spLocks noGrp="1"/>
          </p:cNvSpPr>
          <p:nvPr>
            <p:ph type="sldNum" sz="quarter" idx="4294967295"/>
          </p:nvPr>
        </p:nvSpPr>
        <p:spPr>
          <a:xfrm>
            <a:off x="6057900" y="6400800"/>
            <a:ext cx="533400" cy="304800"/>
          </a:xfrm>
        </p:spPr>
        <p:txBody>
          <a:bodyPr/>
          <a:lstStyle/>
          <a:p>
            <a:pPr>
              <a:defRPr/>
            </a:pPr>
            <a:fld id="{C67E481F-76AA-E243-B123-8E66E1FAA1FA}" type="slidenum">
              <a:rPr lang="en-US" smtClean="0"/>
              <a:pPr>
                <a:defRPr/>
              </a:pPr>
              <a:t>7</a:t>
            </a:fld>
            <a:endParaRPr lang="en-US"/>
          </a:p>
        </p:txBody>
      </p:sp>
      <p:sp>
        <p:nvSpPr>
          <p:cNvPr id="9" name="Flowchart: Alternate Process 8"/>
          <p:cNvSpPr/>
          <p:nvPr/>
        </p:nvSpPr>
        <p:spPr bwMode="auto">
          <a:xfrm>
            <a:off x="3200400" y="1752600"/>
            <a:ext cx="1828800" cy="762000"/>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en-US" sz="2000" b="0" i="0" u="none" strike="noStrike" cap="none" normalizeH="0" baseline="0" dirty="0" smtClean="0">
                <a:ln>
                  <a:noFill/>
                </a:ln>
                <a:solidFill>
                  <a:schemeClr val="tx1"/>
                </a:solidFill>
                <a:effectLst/>
                <a:latin typeface="+mn-lt"/>
              </a:rPr>
              <a:t>Build in</a:t>
            </a:r>
            <a:r>
              <a:rPr lang="en-US" sz="2000" dirty="0" smtClean="0">
                <a:latin typeface="+mn-lt"/>
              </a:rPr>
              <a:t> Primavera P6</a:t>
            </a:r>
            <a:endParaRPr kumimoji="0" lang="en-US" sz="2000" b="0" i="0" u="none" strike="noStrike" cap="none" normalizeH="0" baseline="0" dirty="0">
              <a:ln>
                <a:noFill/>
              </a:ln>
              <a:solidFill>
                <a:schemeClr val="tx1"/>
              </a:solidFill>
              <a:effectLst/>
              <a:latin typeface="+mn-lt"/>
            </a:endParaRPr>
          </a:p>
        </p:txBody>
      </p:sp>
      <p:sp>
        <p:nvSpPr>
          <p:cNvPr id="11" name="Flowchart: Alternate Process 10"/>
          <p:cNvSpPr/>
          <p:nvPr/>
        </p:nvSpPr>
        <p:spPr bwMode="auto">
          <a:xfrm>
            <a:off x="2209800" y="4419600"/>
            <a:ext cx="3733800" cy="762000"/>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en-US" sz="2000" b="0" i="0" u="none" strike="noStrike" cap="none" normalizeH="0" baseline="0" dirty="0" smtClean="0">
                <a:ln>
                  <a:noFill/>
                </a:ln>
                <a:solidFill>
                  <a:schemeClr val="tx1"/>
                </a:solidFill>
                <a:effectLst/>
                <a:latin typeface="+mn-lt"/>
              </a:rPr>
              <a:t>PMs use updated</a:t>
            </a:r>
            <a:r>
              <a:rPr lang="en-US" sz="2000" dirty="0" smtClean="0">
                <a:latin typeface="+mn-lt"/>
              </a:rPr>
              <a:t> Primavera P6 model </a:t>
            </a:r>
            <a:r>
              <a:rPr kumimoji="0" lang="en-US" sz="2000" b="0" i="0" u="none" strike="noStrike" cap="none" normalizeH="0" baseline="0" dirty="0" smtClean="0">
                <a:ln>
                  <a:noFill/>
                </a:ln>
                <a:solidFill>
                  <a:schemeClr val="tx1"/>
                </a:solidFill>
                <a:effectLst/>
                <a:latin typeface="+mn-lt"/>
              </a:rPr>
              <a:t>for execution</a:t>
            </a:r>
            <a:endParaRPr kumimoji="0" lang="en-US" sz="2000" b="0" i="0" u="none" strike="noStrike" cap="none" normalizeH="0" baseline="0" dirty="0">
              <a:ln>
                <a:noFill/>
              </a:ln>
              <a:solidFill>
                <a:schemeClr val="tx1"/>
              </a:solidFill>
              <a:effectLst/>
              <a:latin typeface="+mn-lt"/>
            </a:endParaRPr>
          </a:p>
        </p:txBody>
      </p:sp>
      <p:sp>
        <p:nvSpPr>
          <p:cNvPr id="17" name="Flowchart: Alternate Process 16"/>
          <p:cNvSpPr/>
          <p:nvPr/>
        </p:nvSpPr>
        <p:spPr bwMode="auto">
          <a:xfrm>
            <a:off x="3352800" y="3124200"/>
            <a:ext cx="1600200" cy="762000"/>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Schedule in Aurora</a:t>
            </a:r>
            <a:endParaRPr kumimoji="0" lang="en-US" sz="2000" b="0" i="0" u="none" strike="noStrike" cap="none" normalizeH="0" baseline="0" dirty="0">
              <a:ln>
                <a:noFill/>
              </a:ln>
              <a:solidFill>
                <a:schemeClr val="tx1"/>
              </a:solidFill>
              <a:effectLst/>
              <a:latin typeface="+mn-lt"/>
            </a:endParaRPr>
          </a:p>
        </p:txBody>
      </p:sp>
      <p:sp>
        <p:nvSpPr>
          <p:cNvPr id="20" name="Flowchart: Alternate Process 19"/>
          <p:cNvSpPr/>
          <p:nvPr/>
        </p:nvSpPr>
        <p:spPr bwMode="auto">
          <a:xfrm>
            <a:off x="2667000" y="5715000"/>
            <a:ext cx="2895600" cy="762000"/>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en-US" sz="2000" b="0" i="0" u="none" strike="noStrike" cap="none" normalizeH="0" baseline="0" dirty="0" smtClean="0">
                <a:ln>
                  <a:noFill/>
                </a:ln>
                <a:solidFill>
                  <a:schemeClr val="tx1"/>
                </a:solidFill>
                <a:effectLst/>
                <a:latin typeface="+mn-lt"/>
              </a:rPr>
              <a:t>Enter status updates into</a:t>
            </a:r>
            <a:r>
              <a:rPr lang="en-US" sz="2000" dirty="0" smtClean="0">
                <a:latin typeface="+mn-lt"/>
              </a:rPr>
              <a:t> Primavera P6</a:t>
            </a:r>
            <a:endParaRPr kumimoji="0" lang="en-US" sz="2000" b="0" i="0" u="none" strike="noStrike" cap="none" normalizeH="0" baseline="0" dirty="0">
              <a:ln>
                <a:noFill/>
              </a:ln>
              <a:solidFill>
                <a:schemeClr val="tx1"/>
              </a:solidFill>
              <a:effectLst/>
              <a:latin typeface="+mn-lt"/>
            </a:endParaRPr>
          </a:p>
        </p:txBody>
      </p:sp>
      <p:sp>
        <p:nvSpPr>
          <p:cNvPr id="38" name="Circular Arrow 37"/>
          <p:cNvSpPr/>
          <p:nvPr/>
        </p:nvSpPr>
        <p:spPr bwMode="auto">
          <a:xfrm rot="5155318" flipH="1">
            <a:off x="3430882" y="2977337"/>
            <a:ext cx="3166354" cy="3716351"/>
          </a:xfrm>
          <a:prstGeom prst="circularArrow">
            <a:avLst>
              <a:gd name="adj1" fmla="val 3119"/>
              <a:gd name="adj2" fmla="val 492292"/>
              <a:gd name="adj3" fmla="val 20606631"/>
              <a:gd name="adj4" fmla="val 12131936"/>
              <a:gd name="adj5" fmla="val 618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pitchFamily="-112" charset="0"/>
            </a:endParaRPr>
          </a:p>
        </p:txBody>
      </p:sp>
      <p:sp>
        <p:nvSpPr>
          <p:cNvPr id="14" name="TextBox 13"/>
          <p:cNvSpPr txBox="1"/>
          <p:nvPr/>
        </p:nvSpPr>
        <p:spPr>
          <a:xfrm>
            <a:off x="1524000" y="2590800"/>
            <a:ext cx="1875706" cy="338554"/>
          </a:xfrm>
          <a:prstGeom prst="rect">
            <a:avLst/>
          </a:prstGeom>
          <a:noFill/>
        </p:spPr>
        <p:txBody>
          <a:bodyPr wrap="none" rtlCol="0">
            <a:spAutoFit/>
          </a:bodyPr>
          <a:lstStyle/>
          <a:p>
            <a:r>
              <a:rPr lang="en-US" sz="1600" i="1" dirty="0" smtClean="0">
                <a:latin typeface="+mn-lt"/>
              </a:rPr>
              <a:t>Transfer to Aurora</a:t>
            </a:r>
            <a:endParaRPr lang="en-US" sz="1600" i="1" dirty="0">
              <a:latin typeface="+mn-lt"/>
            </a:endParaRPr>
          </a:p>
        </p:txBody>
      </p:sp>
      <p:sp>
        <p:nvSpPr>
          <p:cNvPr id="15" name="TextBox 14"/>
          <p:cNvSpPr txBox="1"/>
          <p:nvPr/>
        </p:nvSpPr>
        <p:spPr>
          <a:xfrm>
            <a:off x="228600" y="3962400"/>
            <a:ext cx="3171734" cy="338554"/>
          </a:xfrm>
          <a:prstGeom prst="rect">
            <a:avLst/>
          </a:prstGeom>
          <a:noFill/>
        </p:spPr>
        <p:txBody>
          <a:bodyPr wrap="none" rtlCol="0">
            <a:spAutoFit/>
          </a:bodyPr>
          <a:lstStyle/>
          <a:p>
            <a:r>
              <a:rPr lang="en-US" sz="1600" i="1" dirty="0" smtClean="0">
                <a:latin typeface="+mn-lt"/>
              </a:rPr>
              <a:t>Transfer results to Primavera P6</a:t>
            </a:r>
            <a:endParaRPr lang="en-US" sz="1600" i="1" dirty="0">
              <a:latin typeface="+mn-lt"/>
            </a:endParaRPr>
          </a:p>
        </p:txBody>
      </p:sp>
      <p:sp>
        <p:nvSpPr>
          <p:cNvPr id="33" name="TextBox 32"/>
          <p:cNvSpPr txBox="1"/>
          <p:nvPr/>
        </p:nvSpPr>
        <p:spPr>
          <a:xfrm>
            <a:off x="6781800" y="4191000"/>
            <a:ext cx="1676400" cy="830997"/>
          </a:xfrm>
          <a:prstGeom prst="rect">
            <a:avLst/>
          </a:prstGeom>
          <a:noFill/>
        </p:spPr>
        <p:txBody>
          <a:bodyPr wrap="square" rtlCol="0">
            <a:spAutoFit/>
          </a:bodyPr>
          <a:lstStyle/>
          <a:p>
            <a:r>
              <a:rPr lang="en-US" sz="1600" i="1" dirty="0" smtClean="0">
                <a:latin typeface="+mn-lt"/>
              </a:rPr>
              <a:t>Transfer status information back to Aurora</a:t>
            </a:r>
            <a:endParaRPr lang="en-US" sz="1600" i="1" dirty="0">
              <a:latin typeface="+mn-lt"/>
            </a:endParaRPr>
          </a:p>
        </p:txBody>
      </p:sp>
      <p:sp>
        <p:nvSpPr>
          <p:cNvPr id="16" name="TextBox 15"/>
          <p:cNvSpPr txBox="1"/>
          <p:nvPr/>
        </p:nvSpPr>
        <p:spPr>
          <a:xfrm>
            <a:off x="7604125" y="730250"/>
            <a:ext cx="184666" cy="523220"/>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Number Placeholder 5"/>
          <p:cNvSpPr>
            <a:spLocks noGrp="1"/>
          </p:cNvSpPr>
          <p:nvPr>
            <p:ph type="sldNum" sz="quarter" idx="4294967295"/>
          </p:nvPr>
        </p:nvSpPr>
        <p:spPr>
          <a:xfrm>
            <a:off x="6057900" y="6400800"/>
            <a:ext cx="533400" cy="304800"/>
          </a:xfrm>
          <a:noFill/>
        </p:spPr>
        <p:txBody>
          <a:bodyPr/>
          <a:lstStyle/>
          <a:p>
            <a:fld id="{DDC3F438-6127-FB40-BCAE-DF3A12E6F7A3}" type="slidenum">
              <a:rPr lang="en-US">
                <a:latin typeface="Arial" charset="0"/>
                <a:ea typeface="ＭＳ Ｐゴシック" charset="-128"/>
                <a:cs typeface="ＭＳ Ｐゴシック" charset="-128"/>
              </a:rPr>
              <a:pPr/>
              <a:t>8</a:t>
            </a:fld>
            <a:endParaRPr lang="en-US">
              <a:latin typeface="Arial" charset="0"/>
              <a:ea typeface="ＭＳ Ｐゴシック" charset="-128"/>
              <a:cs typeface="ＭＳ Ｐゴシック" charset="-128"/>
            </a:endParaRPr>
          </a:p>
        </p:txBody>
      </p:sp>
      <p:sp>
        <p:nvSpPr>
          <p:cNvPr id="41987" name="Rectangle 2"/>
          <p:cNvSpPr>
            <a:spLocks noGrp="1" noChangeArrowheads="1"/>
          </p:cNvSpPr>
          <p:nvPr>
            <p:ph type="title"/>
          </p:nvPr>
        </p:nvSpPr>
        <p:spPr>
          <a:xfrm>
            <a:off x="152400" y="228600"/>
            <a:ext cx="7543800" cy="914400"/>
          </a:xfrm>
        </p:spPr>
        <p:txBody>
          <a:bodyPr/>
          <a:lstStyle/>
          <a:p>
            <a:r>
              <a:rPr lang="en-US" dirty="0">
                <a:ea typeface="ＭＳ Ｐゴシック" charset="-128"/>
                <a:cs typeface="ＭＳ Ｐゴシック" charset="-128"/>
              </a:rPr>
              <a:t>Aurora</a:t>
            </a:r>
            <a:r>
              <a:rPr lang="en-US" dirty="0" smtClean="0">
                <a:ea typeface="ＭＳ Ｐゴシック" charset="-128"/>
                <a:cs typeface="ＭＳ Ｐゴシック" charset="-128"/>
              </a:rPr>
              <a:t> 3</a:t>
            </a:r>
            <a:r>
              <a:rPr lang="en-US" baseline="30000" dirty="0" smtClean="0">
                <a:ea typeface="ＭＳ Ｐゴシック" charset="-128"/>
                <a:cs typeface="ＭＳ Ｐゴシック" charset="-128"/>
              </a:rPr>
              <a:t>rd</a:t>
            </a:r>
            <a:r>
              <a:rPr lang="en-US" dirty="0" smtClean="0">
                <a:ea typeface="ＭＳ Ｐゴシック" charset="-128"/>
                <a:cs typeface="ＭＳ Ｐゴシック" charset="-128"/>
              </a:rPr>
              <a:t> Party Interface </a:t>
            </a:r>
            <a:br>
              <a:rPr lang="en-US" dirty="0" smtClean="0">
                <a:ea typeface="ＭＳ Ｐゴシック" charset="-128"/>
                <a:cs typeface="ＭＳ Ｐゴシック" charset="-128"/>
              </a:rPr>
            </a:br>
            <a:r>
              <a:rPr lang="en-US" dirty="0" smtClean="0">
                <a:ea typeface="ＭＳ Ｐゴシック" charset="-128"/>
                <a:cs typeface="ＭＳ Ｐゴシック" charset="-128"/>
              </a:rPr>
              <a:t>For example: Primavera P6 &amp; DB / SAP</a:t>
            </a:r>
            <a:endParaRPr lang="en-US" dirty="0">
              <a:ea typeface="ＭＳ Ｐゴシック" charset="-128"/>
              <a:cs typeface="ＭＳ Ｐゴシック" charset="-128"/>
            </a:endParaRPr>
          </a:p>
        </p:txBody>
      </p:sp>
      <p:sp>
        <p:nvSpPr>
          <p:cNvPr id="41988" name="Text Box 15"/>
          <p:cNvSpPr txBox="1">
            <a:spLocks noChangeArrowheads="1"/>
          </p:cNvSpPr>
          <p:nvPr/>
        </p:nvSpPr>
        <p:spPr bwMode="auto">
          <a:xfrm>
            <a:off x="1066800" y="1676400"/>
            <a:ext cx="1752600" cy="369332"/>
          </a:xfrm>
          <a:prstGeom prst="rect">
            <a:avLst/>
          </a:prstGeom>
          <a:noFill/>
          <a:ln w="12700">
            <a:solidFill>
              <a:schemeClr val="tx1"/>
            </a:solidFill>
            <a:miter lim="800000"/>
            <a:headEnd/>
            <a:tailEnd/>
          </a:ln>
        </p:spPr>
        <p:txBody>
          <a:bodyPr>
            <a:prstTxWarp prst="textNoShape">
              <a:avLst/>
            </a:prstTxWarp>
            <a:spAutoFit/>
          </a:bodyPr>
          <a:lstStyle/>
          <a:p>
            <a:pPr>
              <a:spcBef>
                <a:spcPct val="50000"/>
              </a:spcBef>
            </a:pPr>
            <a:r>
              <a:rPr lang="en-US" sz="1800" dirty="0" smtClean="0">
                <a:latin typeface="Arial" charset="0"/>
              </a:rPr>
              <a:t>Primavera P6</a:t>
            </a:r>
            <a:endParaRPr lang="en-US" sz="1800" dirty="0">
              <a:latin typeface="Arial" charset="0"/>
            </a:endParaRPr>
          </a:p>
        </p:txBody>
      </p:sp>
      <p:sp>
        <p:nvSpPr>
          <p:cNvPr id="41989" name="Text Box 21"/>
          <p:cNvSpPr txBox="1">
            <a:spLocks noChangeArrowheads="1"/>
          </p:cNvSpPr>
          <p:nvPr/>
        </p:nvSpPr>
        <p:spPr bwMode="auto">
          <a:xfrm>
            <a:off x="3581400" y="1676400"/>
            <a:ext cx="1752600" cy="379413"/>
          </a:xfrm>
          <a:prstGeom prst="rect">
            <a:avLst/>
          </a:prstGeom>
          <a:noFill/>
          <a:ln w="12700">
            <a:solidFill>
              <a:schemeClr val="tx1"/>
            </a:solidFill>
            <a:miter lim="800000"/>
            <a:headEnd/>
            <a:tailEnd/>
          </a:ln>
        </p:spPr>
        <p:txBody>
          <a:bodyPr>
            <a:prstTxWarp prst="textNoShape">
              <a:avLst/>
            </a:prstTxWarp>
            <a:spAutoFit/>
          </a:bodyPr>
          <a:lstStyle/>
          <a:p>
            <a:pPr algn="ctr">
              <a:spcBef>
                <a:spcPct val="50000"/>
              </a:spcBef>
            </a:pPr>
            <a:r>
              <a:rPr lang="en-US" sz="1800" i="1" dirty="0" smtClean="0">
                <a:solidFill>
                  <a:srgbClr val="0000FF"/>
                </a:solidFill>
                <a:latin typeface="Arial" charset="0"/>
              </a:rPr>
              <a:t>Aurora</a:t>
            </a:r>
            <a:endParaRPr lang="en-US" sz="1800" i="1" dirty="0">
              <a:solidFill>
                <a:srgbClr val="0000FF"/>
              </a:solidFill>
              <a:latin typeface="Arial" charset="0"/>
            </a:endParaRPr>
          </a:p>
        </p:txBody>
      </p:sp>
      <p:sp>
        <p:nvSpPr>
          <p:cNvPr id="41991" name="Text Box 23"/>
          <p:cNvSpPr txBox="1">
            <a:spLocks noChangeArrowheads="1"/>
          </p:cNvSpPr>
          <p:nvPr/>
        </p:nvSpPr>
        <p:spPr bwMode="auto">
          <a:xfrm>
            <a:off x="1066800" y="2897188"/>
            <a:ext cx="1752600" cy="369332"/>
          </a:xfrm>
          <a:prstGeom prst="rect">
            <a:avLst/>
          </a:prstGeom>
          <a:noFill/>
          <a:ln w="12700">
            <a:solidFill>
              <a:schemeClr val="tx1"/>
            </a:solidFill>
            <a:miter lim="800000"/>
            <a:headEnd/>
            <a:tailEnd/>
          </a:ln>
        </p:spPr>
        <p:txBody>
          <a:bodyPr>
            <a:prstTxWarp prst="textNoShape">
              <a:avLst/>
            </a:prstTxWarp>
            <a:spAutoFit/>
          </a:bodyPr>
          <a:lstStyle/>
          <a:p>
            <a:pPr>
              <a:spcBef>
                <a:spcPct val="50000"/>
              </a:spcBef>
            </a:pPr>
            <a:r>
              <a:rPr lang="en-US" sz="1800" dirty="0" smtClean="0">
                <a:latin typeface="Arial" charset="0"/>
              </a:rPr>
              <a:t>Primavera P6</a:t>
            </a:r>
            <a:endParaRPr lang="en-US" sz="1800" dirty="0">
              <a:latin typeface="Arial" charset="0"/>
            </a:endParaRPr>
          </a:p>
        </p:txBody>
      </p:sp>
      <p:sp>
        <p:nvSpPr>
          <p:cNvPr id="41992" name="Text Box 24"/>
          <p:cNvSpPr txBox="1">
            <a:spLocks noChangeArrowheads="1"/>
          </p:cNvSpPr>
          <p:nvPr/>
        </p:nvSpPr>
        <p:spPr bwMode="auto">
          <a:xfrm>
            <a:off x="3581400" y="2897188"/>
            <a:ext cx="1752600" cy="379412"/>
          </a:xfrm>
          <a:prstGeom prst="rect">
            <a:avLst/>
          </a:prstGeom>
          <a:noFill/>
          <a:ln w="12700">
            <a:solidFill>
              <a:schemeClr val="tx1"/>
            </a:solidFill>
            <a:miter lim="800000"/>
            <a:headEnd/>
            <a:tailEnd/>
          </a:ln>
        </p:spPr>
        <p:txBody>
          <a:bodyPr>
            <a:prstTxWarp prst="textNoShape">
              <a:avLst/>
            </a:prstTxWarp>
            <a:spAutoFit/>
          </a:bodyPr>
          <a:lstStyle/>
          <a:p>
            <a:pPr algn="ctr">
              <a:spcBef>
                <a:spcPct val="50000"/>
              </a:spcBef>
            </a:pPr>
            <a:r>
              <a:rPr lang="en-US" sz="1800" i="1" dirty="0" smtClean="0">
                <a:solidFill>
                  <a:srgbClr val="0000FF"/>
                </a:solidFill>
                <a:latin typeface="Arial" charset="0"/>
              </a:rPr>
              <a:t>Aurora</a:t>
            </a:r>
            <a:endParaRPr lang="en-US" sz="1800" i="1" dirty="0">
              <a:solidFill>
                <a:srgbClr val="0000FF"/>
              </a:solidFill>
              <a:latin typeface="Arial" charset="0"/>
            </a:endParaRPr>
          </a:p>
        </p:txBody>
      </p:sp>
      <p:sp>
        <p:nvSpPr>
          <p:cNvPr id="41994" name="Text Box 29"/>
          <p:cNvSpPr txBox="1">
            <a:spLocks noChangeArrowheads="1"/>
          </p:cNvSpPr>
          <p:nvPr/>
        </p:nvSpPr>
        <p:spPr bwMode="auto">
          <a:xfrm>
            <a:off x="6096000" y="2895600"/>
            <a:ext cx="1752600" cy="379413"/>
          </a:xfrm>
          <a:prstGeom prst="rect">
            <a:avLst/>
          </a:prstGeom>
          <a:noFill/>
          <a:ln w="12700">
            <a:solidFill>
              <a:schemeClr val="tx1"/>
            </a:solidFill>
            <a:miter lim="800000"/>
            <a:headEnd/>
            <a:tailEnd/>
          </a:ln>
        </p:spPr>
        <p:txBody>
          <a:bodyPr>
            <a:prstTxWarp prst="textNoShape">
              <a:avLst/>
            </a:prstTxWarp>
            <a:spAutoFit/>
          </a:bodyPr>
          <a:lstStyle/>
          <a:p>
            <a:pPr algn="ctr">
              <a:spcBef>
                <a:spcPct val="50000"/>
              </a:spcBef>
            </a:pPr>
            <a:r>
              <a:rPr lang="en-US" sz="1800" dirty="0" smtClean="0">
                <a:latin typeface="Arial" charset="0"/>
              </a:rPr>
              <a:t>DB / SAP</a:t>
            </a:r>
            <a:endParaRPr lang="en-US" sz="1800" dirty="0">
              <a:latin typeface="Arial" charset="0"/>
            </a:endParaRPr>
          </a:p>
        </p:txBody>
      </p:sp>
      <p:sp>
        <p:nvSpPr>
          <p:cNvPr id="41995" name="AutoShape 30"/>
          <p:cNvSpPr>
            <a:spLocks noChangeArrowheads="1"/>
          </p:cNvSpPr>
          <p:nvPr/>
        </p:nvSpPr>
        <p:spPr bwMode="auto">
          <a:xfrm>
            <a:off x="5334000" y="2971800"/>
            <a:ext cx="762000" cy="228600"/>
          </a:xfrm>
          <a:prstGeom prst="leftRightArrow">
            <a:avLst>
              <a:gd name="adj1" fmla="val 50000"/>
              <a:gd name="adj2" fmla="val 66667"/>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41997" name="Text Box 24"/>
          <p:cNvSpPr txBox="1">
            <a:spLocks noChangeArrowheads="1"/>
          </p:cNvSpPr>
          <p:nvPr/>
        </p:nvSpPr>
        <p:spPr bwMode="auto">
          <a:xfrm>
            <a:off x="1066800" y="4038600"/>
            <a:ext cx="1752600" cy="379412"/>
          </a:xfrm>
          <a:prstGeom prst="rect">
            <a:avLst/>
          </a:prstGeom>
          <a:noFill/>
          <a:ln w="12700">
            <a:solidFill>
              <a:schemeClr val="tx1"/>
            </a:solidFill>
            <a:miter lim="800000"/>
            <a:headEnd/>
            <a:tailEnd/>
          </a:ln>
        </p:spPr>
        <p:txBody>
          <a:bodyPr>
            <a:prstTxWarp prst="textNoShape">
              <a:avLst/>
            </a:prstTxWarp>
            <a:spAutoFit/>
          </a:bodyPr>
          <a:lstStyle/>
          <a:p>
            <a:pPr algn="ctr">
              <a:spcBef>
                <a:spcPct val="50000"/>
              </a:spcBef>
            </a:pPr>
            <a:r>
              <a:rPr lang="en-US" sz="1800" i="1" dirty="0" smtClean="0">
                <a:solidFill>
                  <a:srgbClr val="0000FF"/>
                </a:solidFill>
                <a:latin typeface="Arial" charset="0"/>
              </a:rPr>
              <a:t>Aurora</a:t>
            </a:r>
            <a:endParaRPr lang="en-US" sz="1800" i="1" dirty="0">
              <a:solidFill>
                <a:srgbClr val="0000FF"/>
              </a:solidFill>
              <a:latin typeface="Arial" charset="0"/>
            </a:endParaRPr>
          </a:p>
        </p:txBody>
      </p:sp>
      <p:sp>
        <p:nvSpPr>
          <p:cNvPr id="41998" name="AutoShape 25"/>
          <p:cNvSpPr>
            <a:spLocks noChangeArrowheads="1"/>
          </p:cNvSpPr>
          <p:nvPr/>
        </p:nvSpPr>
        <p:spPr bwMode="auto">
          <a:xfrm>
            <a:off x="2819400" y="4116388"/>
            <a:ext cx="762000" cy="228600"/>
          </a:xfrm>
          <a:prstGeom prst="leftRightArrow">
            <a:avLst>
              <a:gd name="adj1" fmla="val 50000"/>
              <a:gd name="adj2" fmla="val 66667"/>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41999" name="Text Box 29"/>
          <p:cNvSpPr txBox="1">
            <a:spLocks noChangeArrowheads="1"/>
          </p:cNvSpPr>
          <p:nvPr/>
        </p:nvSpPr>
        <p:spPr bwMode="auto">
          <a:xfrm>
            <a:off x="6096000" y="4038600"/>
            <a:ext cx="1752600" cy="369332"/>
          </a:xfrm>
          <a:prstGeom prst="rect">
            <a:avLst/>
          </a:prstGeom>
          <a:noFill/>
          <a:ln w="12700">
            <a:solidFill>
              <a:schemeClr val="tx1"/>
            </a:solidFill>
            <a:miter lim="800000"/>
            <a:headEnd/>
            <a:tailEnd/>
          </a:ln>
        </p:spPr>
        <p:txBody>
          <a:bodyPr>
            <a:prstTxWarp prst="textNoShape">
              <a:avLst/>
            </a:prstTxWarp>
            <a:spAutoFit/>
          </a:bodyPr>
          <a:lstStyle/>
          <a:p>
            <a:pPr>
              <a:spcBef>
                <a:spcPct val="50000"/>
              </a:spcBef>
            </a:pPr>
            <a:r>
              <a:rPr lang="en-US" sz="1800" dirty="0" smtClean="0">
                <a:latin typeface="Arial" charset="0"/>
              </a:rPr>
              <a:t>Primavera P6</a:t>
            </a:r>
            <a:endParaRPr lang="en-US" sz="1800" dirty="0">
              <a:latin typeface="Arial" charset="0"/>
            </a:endParaRPr>
          </a:p>
        </p:txBody>
      </p:sp>
      <p:sp>
        <p:nvSpPr>
          <p:cNvPr id="42000" name="AutoShape 30"/>
          <p:cNvSpPr>
            <a:spLocks noChangeArrowheads="1"/>
          </p:cNvSpPr>
          <p:nvPr/>
        </p:nvSpPr>
        <p:spPr bwMode="auto">
          <a:xfrm>
            <a:off x="5334000" y="4114800"/>
            <a:ext cx="762000" cy="228600"/>
          </a:xfrm>
          <a:prstGeom prst="leftRightArrow">
            <a:avLst>
              <a:gd name="adj1" fmla="val 50000"/>
              <a:gd name="adj2" fmla="val 66667"/>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0" name="Text Box 29"/>
          <p:cNvSpPr txBox="1">
            <a:spLocks noChangeArrowheads="1"/>
          </p:cNvSpPr>
          <p:nvPr/>
        </p:nvSpPr>
        <p:spPr bwMode="auto">
          <a:xfrm>
            <a:off x="3581400" y="4038600"/>
            <a:ext cx="1752600" cy="379413"/>
          </a:xfrm>
          <a:prstGeom prst="rect">
            <a:avLst/>
          </a:prstGeom>
          <a:noFill/>
          <a:ln w="12700">
            <a:solidFill>
              <a:schemeClr val="tx1"/>
            </a:solidFill>
            <a:miter lim="800000"/>
            <a:headEnd/>
            <a:tailEnd/>
          </a:ln>
        </p:spPr>
        <p:txBody>
          <a:bodyPr>
            <a:prstTxWarp prst="textNoShape">
              <a:avLst/>
            </a:prstTxWarp>
            <a:spAutoFit/>
          </a:bodyPr>
          <a:lstStyle/>
          <a:p>
            <a:pPr algn="ctr">
              <a:spcBef>
                <a:spcPct val="50000"/>
              </a:spcBef>
            </a:pPr>
            <a:r>
              <a:rPr lang="en-US" sz="1800" dirty="0" smtClean="0">
                <a:latin typeface="Arial" charset="0"/>
              </a:rPr>
              <a:t>DB / SAP</a:t>
            </a:r>
            <a:endParaRPr lang="en-US" sz="1800" dirty="0">
              <a:latin typeface="Arial" charset="0"/>
            </a:endParaRPr>
          </a:p>
        </p:txBody>
      </p:sp>
      <p:sp>
        <p:nvSpPr>
          <p:cNvPr id="17" name="AutoShape 22"/>
          <p:cNvSpPr>
            <a:spLocks noChangeArrowheads="1"/>
          </p:cNvSpPr>
          <p:nvPr/>
        </p:nvSpPr>
        <p:spPr bwMode="auto">
          <a:xfrm>
            <a:off x="2819400" y="1676400"/>
            <a:ext cx="762000" cy="381000"/>
          </a:xfrm>
          <a:prstGeom prst="leftRightArrow">
            <a:avLst>
              <a:gd name="adj1" fmla="val 50000"/>
              <a:gd name="adj2" fmla="val 66667"/>
            </a:avLst>
          </a:prstGeom>
          <a:noFill/>
          <a:ln w="9525">
            <a:solidFill>
              <a:schemeClr val="tx1"/>
            </a:solidFill>
            <a:miter lim="800000"/>
            <a:headEnd/>
            <a:tailEnd/>
          </a:ln>
        </p:spPr>
        <p:txBody>
          <a:bodyPr wrap="none" anchor="ctr">
            <a:prstTxWarp prst="textNoShape">
              <a:avLst/>
            </a:prstTxWarp>
          </a:bodyPr>
          <a:lstStyle/>
          <a:p>
            <a:r>
              <a:rPr lang="en-US" sz="1200" dirty="0" smtClean="0"/>
              <a:t>XML</a:t>
            </a:r>
          </a:p>
        </p:txBody>
      </p:sp>
      <p:sp>
        <p:nvSpPr>
          <p:cNvPr id="18" name="AutoShape 22"/>
          <p:cNvSpPr>
            <a:spLocks noChangeArrowheads="1"/>
          </p:cNvSpPr>
          <p:nvPr/>
        </p:nvSpPr>
        <p:spPr bwMode="auto">
          <a:xfrm>
            <a:off x="2819400" y="2895600"/>
            <a:ext cx="762000" cy="381000"/>
          </a:xfrm>
          <a:prstGeom prst="leftRightArrow">
            <a:avLst>
              <a:gd name="adj1" fmla="val 50000"/>
              <a:gd name="adj2" fmla="val 66667"/>
            </a:avLst>
          </a:prstGeom>
          <a:noFill/>
          <a:ln w="9525">
            <a:solidFill>
              <a:schemeClr val="tx1"/>
            </a:solidFill>
            <a:miter lim="800000"/>
            <a:headEnd/>
            <a:tailEnd/>
          </a:ln>
        </p:spPr>
        <p:txBody>
          <a:bodyPr wrap="none" anchor="ctr">
            <a:prstTxWarp prst="textNoShape">
              <a:avLst/>
            </a:prstTxWarp>
          </a:bodyPr>
          <a:lstStyle/>
          <a:p>
            <a:r>
              <a:rPr lang="en-US" sz="1200" dirty="0" smtClean="0"/>
              <a:t>XML</a:t>
            </a: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Slide Number Placeholder 5"/>
          <p:cNvSpPr>
            <a:spLocks noGrp="1"/>
          </p:cNvSpPr>
          <p:nvPr>
            <p:ph type="sldNum" sz="quarter" idx="4294967295"/>
          </p:nvPr>
        </p:nvSpPr>
        <p:spPr>
          <a:xfrm>
            <a:off x="6057900" y="6400800"/>
            <a:ext cx="533400" cy="304800"/>
          </a:xfrm>
          <a:noFill/>
        </p:spPr>
        <p:txBody>
          <a:bodyPr/>
          <a:lstStyle/>
          <a:p>
            <a:fld id="{983C7F9A-740F-034C-A5FF-74832F36D6F9}" type="slidenum">
              <a:rPr lang="en-US" smtClean="0">
                <a:latin typeface="Arial" charset="0"/>
                <a:ea typeface="ＭＳ Ｐゴシック" charset="-128"/>
                <a:cs typeface="ＭＳ Ｐゴシック" charset="-128"/>
              </a:rPr>
              <a:pPr/>
              <a:t>9</a:t>
            </a:fld>
            <a:endParaRPr lang="en-US" smtClean="0">
              <a:latin typeface="Arial" charset="0"/>
              <a:ea typeface="ＭＳ Ｐゴシック" charset="-128"/>
              <a:cs typeface="ＭＳ Ｐゴシック" charset="-128"/>
            </a:endParaRPr>
          </a:p>
        </p:txBody>
      </p:sp>
      <p:sp>
        <p:nvSpPr>
          <p:cNvPr id="44035" name="Rectangle 2"/>
          <p:cNvSpPr>
            <a:spLocks noGrp="1" noChangeArrowheads="1"/>
          </p:cNvSpPr>
          <p:nvPr>
            <p:ph type="title"/>
          </p:nvPr>
        </p:nvSpPr>
        <p:spPr>
          <a:xfrm>
            <a:off x="304800" y="0"/>
            <a:ext cx="7543800" cy="1295400"/>
          </a:xfrm>
        </p:spPr>
        <p:txBody>
          <a:bodyPr/>
          <a:lstStyle/>
          <a:p>
            <a:pPr eaLnBrk="1" hangingPunct="1"/>
            <a:r>
              <a:rPr lang="en-US" sz="3600" dirty="0" smtClean="0">
                <a:ea typeface="ＭＳ Ｐゴシック" charset="-128"/>
                <a:cs typeface="ＭＳ Ｐゴシック" charset="-128"/>
              </a:rPr>
              <a:t>Aurora-CCPM Screenshots:</a:t>
            </a:r>
            <a:br>
              <a:rPr lang="en-US" sz="3600" dirty="0" smtClean="0">
                <a:ea typeface="ＭＳ Ｐゴシック" charset="-128"/>
                <a:cs typeface="ＭＳ Ｐゴシック" charset="-128"/>
              </a:rPr>
            </a:br>
            <a:r>
              <a:rPr lang="en-US" sz="3600" dirty="0" smtClean="0">
                <a:ea typeface="ＭＳ Ｐゴシック" charset="-128"/>
                <a:cs typeface="ＭＳ Ｐゴシック" charset="-128"/>
              </a:rPr>
              <a:t>Overview</a:t>
            </a:r>
            <a:endParaRPr lang="en-US" sz="3600" dirty="0">
              <a:ea typeface="ＭＳ Ｐゴシック" charset="-128"/>
              <a:cs typeface="ＭＳ Ｐゴシック" charset="-128"/>
            </a:endParaRPr>
          </a:p>
        </p:txBody>
      </p:sp>
    </p:spTree>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Stottler Henke presentation">
  <a:themeElements>
    <a:clrScheme name="Stottler Henke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ottler Henke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pitchFamily="-112" charset="0"/>
          </a:defRPr>
        </a:defPPr>
      </a:lstStyle>
    </a:lnDef>
  </a:objectDefaults>
  <a:extraClrSchemeLst>
    <a:extraClrScheme>
      <a:clrScheme name="Stottler Henke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ottler Henke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ottler Henke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ottler Henke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ottler Henke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ottler Henke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ottler Henke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ottler Henke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ottler Henke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ottler Henke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ottler Henke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ottler Henke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Stottler Henke presentation</Template>
  <TotalTime>3408</TotalTime>
  <Words>1429</Words>
  <Application>Microsoft Macintosh PowerPoint</Application>
  <PresentationFormat>On-screen Show (4:3)</PresentationFormat>
  <Paragraphs>232</Paragraphs>
  <Slides>47</Slides>
  <Notes>26</Notes>
  <HiddenSlides>0</HiddenSlides>
  <MMClips>1</MMClips>
  <ScaleCrop>false</ScaleCrop>
  <HeadingPairs>
    <vt:vector size="4" baseType="variant">
      <vt:variant>
        <vt:lpstr>Design Template</vt:lpstr>
      </vt:variant>
      <vt:variant>
        <vt:i4>1</vt:i4>
      </vt:variant>
      <vt:variant>
        <vt:lpstr>Slide Titles</vt:lpstr>
      </vt:variant>
      <vt:variant>
        <vt:i4>47</vt:i4>
      </vt:variant>
    </vt:vector>
  </HeadingPairs>
  <TitlesOfParts>
    <vt:vector size="48" baseType="lpstr">
      <vt:lpstr>Stottler Henke presentation</vt:lpstr>
      <vt:lpstr>Aurora-CCPM</vt:lpstr>
      <vt:lpstr>About Stottler Henke</vt:lpstr>
      <vt:lpstr>Aurora-CCPM History</vt:lpstr>
      <vt:lpstr>Aurora-CCPM Critical Chain Summary</vt:lpstr>
      <vt:lpstr>Aurora Unique Capabilities</vt:lpstr>
      <vt:lpstr>Flexible Deployment </vt:lpstr>
      <vt:lpstr>Potential Workflow w/ Current Project Mgmt. Software: E.g., Primavera P6</vt:lpstr>
      <vt:lpstr>Aurora 3rd Party Interface  For example: Primavera P6 &amp; DB / SAP</vt:lpstr>
      <vt:lpstr>Aurora-CCPM Screenshots: Overview</vt:lpstr>
      <vt:lpstr>A Small Critical Chain Project  (Critical Chain in Yellow w/ Bold Outline)</vt:lpstr>
      <vt:lpstr>Fever Chart</vt:lpstr>
      <vt:lpstr>Task Priority Report</vt:lpstr>
      <vt:lpstr>Aurora / Aurora-CCPM Applications</vt:lpstr>
      <vt:lpstr>Boeing Airplane Assembly Scheduling</vt:lpstr>
      <vt:lpstr>Learjet Multi-Phase Assembly Scheduling</vt:lpstr>
      <vt:lpstr>Medical Resident Scheduling</vt:lpstr>
      <vt:lpstr>Space Station Processing Facility Scheduling</vt:lpstr>
      <vt:lpstr>The Value of Aurora: NASA</vt:lpstr>
      <vt:lpstr>Acquisition Decision Expert  Planning Tool (ADEPT) </vt:lpstr>
      <vt:lpstr>Temporis</vt:lpstr>
      <vt:lpstr>Phased Array Smart Allocation and Planning (PASAP)</vt:lpstr>
      <vt:lpstr>Aurora-CCPM Screenshots &amp; Videos</vt:lpstr>
      <vt:lpstr>Aurora: Main Project View</vt:lpstr>
      <vt:lpstr>Resource Sets</vt:lpstr>
      <vt:lpstr>Tabular Editor</vt:lpstr>
      <vt:lpstr>Tabular Editor: Configuration</vt:lpstr>
      <vt:lpstr>Slide 27</vt:lpstr>
      <vt:lpstr>Slide 28</vt:lpstr>
      <vt:lpstr>Video:</vt:lpstr>
      <vt:lpstr>Resource Contention: Task 6</vt:lpstr>
      <vt:lpstr>Resource Contention: Visual</vt:lpstr>
      <vt:lpstr>Calendars</vt:lpstr>
      <vt:lpstr>Histogram</vt:lpstr>
      <vt:lpstr>Slide 34</vt:lpstr>
      <vt:lpstr>Slide 35</vt:lpstr>
      <vt:lpstr>Spatial Plot</vt:lpstr>
      <vt:lpstr>Personnel View    Activities delayed by resource contention in blue </vt:lpstr>
      <vt:lpstr>Schedule Rationale</vt:lpstr>
      <vt:lpstr>Edit Tab: Schedule Results </vt:lpstr>
      <vt:lpstr>Slide 40</vt:lpstr>
      <vt:lpstr>Video</vt:lpstr>
      <vt:lpstr>Gantt Chart in Execution</vt:lpstr>
      <vt:lpstr>Gantt Chart with right-click menu</vt:lpstr>
      <vt:lpstr>Video </vt:lpstr>
      <vt:lpstr>Gantt Chart: Multiple Projects    Activities delayed by resource contention in blue </vt:lpstr>
      <vt:lpstr>Slide 46</vt:lpstr>
      <vt:lpstr>Slide 47</vt:lpstr>
    </vt:vector>
  </TitlesOfParts>
  <Company>Stottler Henke Associates,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is a Great title which rises upward as content is added</dc:title>
  <dc:subject>Stottler Henke presentation</dc:subject>
  <dc:creator>Preferred Customer</dc:creator>
  <cp:lastModifiedBy>Rob  Richards</cp:lastModifiedBy>
  <cp:revision>726</cp:revision>
  <dcterms:created xsi:type="dcterms:W3CDTF">2010-12-09T22:10:26Z</dcterms:created>
  <dcterms:modified xsi:type="dcterms:W3CDTF">2010-12-09T22:46:57Z</dcterms:modified>
</cp:coreProperties>
</file>